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oleObject"/>
  <Default Extension="vml" ContentType="application/vnd.openxmlformats-officedocument.vmlDrawin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40"/>
  </p:notesMasterIdLst>
  <p:handoutMasterIdLst>
    <p:handoutMasterId r:id="rId41"/>
  </p:handoutMasterIdLst>
  <p:sldIdLst>
    <p:sldId id="264" r:id="rId2"/>
    <p:sldId id="265" r:id="rId3"/>
    <p:sldId id="266" r:id="rId4"/>
    <p:sldId id="267"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2" r:id="rId18"/>
    <p:sldId id="283" r:id="rId19"/>
    <p:sldId id="284" r:id="rId20"/>
    <p:sldId id="285" r:id="rId21"/>
    <p:sldId id="286" r:id="rId22"/>
    <p:sldId id="287" r:id="rId23"/>
    <p:sldId id="288" r:id="rId24"/>
    <p:sldId id="289" r:id="rId25"/>
    <p:sldId id="290" r:id="rId26"/>
    <p:sldId id="291" r:id="rId27"/>
    <p:sldId id="292" r:id="rId28"/>
    <p:sldId id="295" r:id="rId29"/>
    <p:sldId id="296" r:id="rId30"/>
    <p:sldId id="297" r:id="rId31"/>
    <p:sldId id="298" r:id="rId32"/>
    <p:sldId id="299" r:id="rId33"/>
    <p:sldId id="300" r:id="rId34"/>
    <p:sldId id="301" r:id="rId35"/>
    <p:sldId id="302" r:id="rId36"/>
    <p:sldId id="303" r:id="rId37"/>
    <p:sldId id="304" r:id="rId38"/>
    <p:sldId id="305" r:id="rId39"/>
  </p:sldIdLst>
  <p:sldSz cx="9144000" cy="6858000" type="screen4x3"/>
  <p:notesSz cx="7010400" cy="9236075"/>
  <p:defaultTextStyle>
    <a:defPPr>
      <a:defRPr lang="fr-CA"/>
    </a:defPPr>
    <a:lvl1pPr algn="l" rtl="0" fontAlgn="base">
      <a:spcBef>
        <a:spcPct val="0"/>
      </a:spcBef>
      <a:spcAft>
        <a:spcPct val="0"/>
      </a:spcAft>
      <a:defRPr kern="1200">
        <a:solidFill>
          <a:schemeClr val="tx1"/>
        </a:solidFill>
        <a:latin typeface="Arial" pitchFamily="34" charset="0"/>
        <a:ea typeface="Osaka" charset="-128"/>
        <a:cs typeface="+mn-cs"/>
      </a:defRPr>
    </a:lvl1pPr>
    <a:lvl2pPr marL="457200" algn="l" rtl="0" fontAlgn="base">
      <a:spcBef>
        <a:spcPct val="0"/>
      </a:spcBef>
      <a:spcAft>
        <a:spcPct val="0"/>
      </a:spcAft>
      <a:defRPr kern="1200">
        <a:solidFill>
          <a:schemeClr val="tx1"/>
        </a:solidFill>
        <a:latin typeface="Arial" pitchFamily="34" charset="0"/>
        <a:ea typeface="Osaka" charset="-128"/>
        <a:cs typeface="+mn-cs"/>
      </a:defRPr>
    </a:lvl2pPr>
    <a:lvl3pPr marL="914400" algn="l" rtl="0" fontAlgn="base">
      <a:spcBef>
        <a:spcPct val="0"/>
      </a:spcBef>
      <a:spcAft>
        <a:spcPct val="0"/>
      </a:spcAft>
      <a:defRPr kern="1200">
        <a:solidFill>
          <a:schemeClr val="tx1"/>
        </a:solidFill>
        <a:latin typeface="Arial" pitchFamily="34" charset="0"/>
        <a:ea typeface="Osaka" charset="-128"/>
        <a:cs typeface="+mn-cs"/>
      </a:defRPr>
    </a:lvl3pPr>
    <a:lvl4pPr marL="1371600" algn="l" rtl="0" fontAlgn="base">
      <a:spcBef>
        <a:spcPct val="0"/>
      </a:spcBef>
      <a:spcAft>
        <a:spcPct val="0"/>
      </a:spcAft>
      <a:defRPr kern="1200">
        <a:solidFill>
          <a:schemeClr val="tx1"/>
        </a:solidFill>
        <a:latin typeface="Arial" pitchFamily="34" charset="0"/>
        <a:ea typeface="Osaka" charset="-128"/>
        <a:cs typeface="+mn-cs"/>
      </a:defRPr>
    </a:lvl4pPr>
    <a:lvl5pPr marL="1828800" algn="l" rtl="0" fontAlgn="base">
      <a:spcBef>
        <a:spcPct val="0"/>
      </a:spcBef>
      <a:spcAft>
        <a:spcPct val="0"/>
      </a:spcAft>
      <a:defRPr kern="1200">
        <a:solidFill>
          <a:schemeClr val="tx1"/>
        </a:solidFill>
        <a:latin typeface="Arial" pitchFamily="34" charset="0"/>
        <a:ea typeface="Osaka" charset="-128"/>
        <a:cs typeface="+mn-cs"/>
      </a:defRPr>
    </a:lvl5pPr>
    <a:lvl6pPr marL="2286000" algn="l" defTabSz="914400" rtl="0" eaLnBrk="1" latinLnBrk="0" hangingPunct="1">
      <a:defRPr kern="1200">
        <a:solidFill>
          <a:schemeClr val="tx1"/>
        </a:solidFill>
        <a:latin typeface="Arial" pitchFamily="34" charset="0"/>
        <a:ea typeface="Osaka" charset="-128"/>
        <a:cs typeface="+mn-cs"/>
      </a:defRPr>
    </a:lvl6pPr>
    <a:lvl7pPr marL="2743200" algn="l" defTabSz="914400" rtl="0" eaLnBrk="1" latinLnBrk="0" hangingPunct="1">
      <a:defRPr kern="1200">
        <a:solidFill>
          <a:schemeClr val="tx1"/>
        </a:solidFill>
        <a:latin typeface="Arial" pitchFamily="34" charset="0"/>
        <a:ea typeface="Osaka" charset="-128"/>
        <a:cs typeface="+mn-cs"/>
      </a:defRPr>
    </a:lvl7pPr>
    <a:lvl8pPr marL="3200400" algn="l" defTabSz="914400" rtl="0" eaLnBrk="1" latinLnBrk="0" hangingPunct="1">
      <a:defRPr kern="1200">
        <a:solidFill>
          <a:schemeClr val="tx1"/>
        </a:solidFill>
        <a:latin typeface="Arial" pitchFamily="34" charset="0"/>
        <a:ea typeface="Osaka" charset="-128"/>
        <a:cs typeface="+mn-cs"/>
      </a:defRPr>
    </a:lvl8pPr>
    <a:lvl9pPr marL="3657600" algn="l" defTabSz="914400" rtl="0" eaLnBrk="1" latinLnBrk="0" hangingPunct="1">
      <a:defRPr kern="1200">
        <a:solidFill>
          <a:schemeClr val="tx1"/>
        </a:solidFill>
        <a:latin typeface="Arial" pitchFamily="34" charset="0"/>
        <a:ea typeface="Osaka" charset="-128"/>
        <a:cs typeface="+mn-cs"/>
      </a:defRPr>
    </a:lvl9pPr>
  </p:defaultTextStyle>
  <p:extLst>
    <p:ext uri="{EFAFB233-063F-42B5-8137-9DF3F51BA10A}">
      <p15:sldGuideLst xmlns:p15="http://schemas.microsoft.com/office/powerpoint/2012/main">
        <p15:guide id="1" orient="horz" pos="3838">
          <p15:clr>
            <a:srgbClr val="A4A3A4"/>
          </p15:clr>
        </p15:guide>
        <p15:guide id="2" orient="horz" pos="4269">
          <p15:clr>
            <a:srgbClr val="A4A3A4"/>
          </p15:clr>
        </p15:guide>
        <p15:guide id="3" pos="5494">
          <p15:clr>
            <a:srgbClr val="A4A3A4"/>
          </p15:clr>
        </p15:guide>
        <p15:guide id="4" pos="139">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4745"/>
    <a:srgbClr val="4D4126"/>
    <a:srgbClr val="D4642B"/>
    <a:srgbClr val="7A7E7D"/>
    <a:srgbClr val="6B859E"/>
    <a:srgbClr val="204275"/>
    <a:srgbClr val="CB203C"/>
    <a:srgbClr val="273D5F"/>
    <a:srgbClr val="9A1F23"/>
    <a:srgbClr val="0042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54" autoAdjust="0"/>
    <p:restoredTop sz="92400" autoAdjust="0"/>
  </p:normalViewPr>
  <p:slideViewPr>
    <p:cSldViewPr showGuides="1">
      <p:cViewPr varScale="1">
        <p:scale>
          <a:sx n="160" d="100"/>
          <a:sy n="160" d="100"/>
        </p:scale>
        <p:origin x="192" y="880"/>
      </p:cViewPr>
      <p:guideLst>
        <p:guide orient="horz" pos="3838"/>
        <p:guide orient="horz" pos="4269"/>
        <p:guide pos="5494"/>
        <p:guide pos="1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80"/>
    </p:cViewPr>
  </p:sorterViewPr>
  <p:notesViewPr>
    <p:cSldViewPr showGuides="1">
      <p:cViewPr>
        <p:scale>
          <a:sx n="106" d="100"/>
          <a:sy n="106" d="100"/>
        </p:scale>
        <p:origin x="-5250" y="-522"/>
      </p:cViewPr>
      <p:guideLst>
        <p:guide orient="horz" pos="2909"/>
        <p:guide pos="2208"/>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8" name="Rectangle 4"/>
          <p:cNvSpPr>
            <a:spLocks noGrp="1" noChangeArrowheads="1"/>
          </p:cNvSpPr>
          <p:nvPr>
            <p:ph type="ftr" sz="quarter" idx="2"/>
          </p:nvPr>
        </p:nvSpPr>
        <p:spPr bwMode="auto">
          <a:xfrm>
            <a:off x="0" y="8772525"/>
            <a:ext cx="3038475" cy="461963"/>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defTabSz="928688">
              <a:defRPr sz="1200">
                <a:latin typeface="Arial" charset="0"/>
                <a:ea typeface="Osaka" pitchFamily="-44" charset="-128"/>
              </a:defRPr>
            </a:lvl1pPr>
          </a:lstStyle>
          <a:p>
            <a:pPr>
              <a:defRPr/>
            </a:pPr>
            <a:endParaRPr lang="en-US"/>
          </a:p>
        </p:txBody>
      </p:sp>
      <p:sp>
        <p:nvSpPr>
          <p:cNvPr id="6" name="Espace réservé du numéro de diapositive 5"/>
          <p:cNvSpPr>
            <a:spLocks noGrp="1"/>
          </p:cNvSpPr>
          <p:nvPr>
            <p:ph type="sldNum" sz="quarter" idx="3"/>
          </p:nvPr>
        </p:nvSpPr>
        <p:spPr>
          <a:xfrm>
            <a:off x="3970338" y="8772525"/>
            <a:ext cx="3038475" cy="461963"/>
          </a:xfrm>
          <a:prstGeom prst="rect">
            <a:avLst/>
          </a:prstGeom>
        </p:spPr>
        <p:txBody>
          <a:bodyPr vert="horz" lIns="91440" tIns="45720" rIns="91440" bIns="45720" rtlCol="0" anchor="b"/>
          <a:lstStyle>
            <a:lvl1pPr algn="r">
              <a:defRPr sz="1200">
                <a:latin typeface="Arial" charset="0"/>
                <a:ea typeface="Osaka" pitchFamily="52" charset="-128"/>
              </a:defRPr>
            </a:lvl1pPr>
          </a:lstStyle>
          <a:p>
            <a:pPr>
              <a:defRPr/>
            </a:pPr>
            <a:fld id="{97834233-6072-4E67-9B55-28F62049FB30}" type="slidenum">
              <a:rPr lang="fr-CA"/>
              <a:pPr>
                <a:defRPr/>
              </a:pPr>
              <a:t>‹#›</a:t>
            </a:fld>
            <a:endParaRPr lang="fr-CA" dirty="0"/>
          </a:p>
        </p:txBody>
      </p:sp>
    </p:spTree>
    <p:extLst>
      <p:ext uri="{BB962C8B-B14F-4D97-AF65-F5344CB8AC3E}">
        <p14:creationId xmlns:p14="http://schemas.microsoft.com/office/powerpoint/2010/main" val="115204945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3038475" cy="461963"/>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lvl1pPr defTabSz="928688">
              <a:defRPr sz="1200">
                <a:latin typeface="Arial" charset="0"/>
                <a:ea typeface="Osaka" pitchFamily="-44" charset="-128"/>
              </a:defRPr>
            </a:lvl1pPr>
          </a:lstStyle>
          <a:p>
            <a:pPr>
              <a:defRPr/>
            </a:pPr>
            <a:endParaRPr lang="en-US"/>
          </a:p>
        </p:txBody>
      </p:sp>
      <p:sp>
        <p:nvSpPr>
          <p:cNvPr id="35843" name="Rectangle 3"/>
          <p:cNvSpPr>
            <a:spLocks noGrp="1" noChangeArrowheads="1"/>
          </p:cNvSpPr>
          <p:nvPr>
            <p:ph type="dt" idx="1"/>
          </p:nvPr>
        </p:nvSpPr>
        <p:spPr bwMode="auto">
          <a:xfrm>
            <a:off x="3970338" y="0"/>
            <a:ext cx="3038475" cy="461963"/>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lvl1pPr algn="r" defTabSz="928688">
              <a:defRPr sz="1200">
                <a:latin typeface="Arial" charset="0"/>
                <a:ea typeface="Osaka" pitchFamily="-44" charset="-128"/>
              </a:defRPr>
            </a:lvl1pPr>
          </a:lstStyle>
          <a:p>
            <a:pPr>
              <a:defRPr/>
            </a:pPr>
            <a:endParaRPr lang="en-US"/>
          </a:p>
        </p:txBody>
      </p:sp>
      <p:sp>
        <p:nvSpPr>
          <p:cNvPr id="10244" name="Rectangle 4"/>
          <p:cNvSpPr>
            <a:spLocks noGrp="1" noRot="1" noChangeAspect="1" noChangeArrowheads="1" noTextEdit="1"/>
          </p:cNvSpPr>
          <p:nvPr>
            <p:ph type="sldImg" idx="2"/>
          </p:nvPr>
        </p:nvSpPr>
        <p:spPr bwMode="auto">
          <a:xfrm>
            <a:off x="1196975" y="692150"/>
            <a:ext cx="4618038" cy="3463925"/>
          </a:xfrm>
          <a:prstGeom prst="rect">
            <a:avLst/>
          </a:prstGeom>
          <a:noFill/>
          <a:ln w="9525">
            <a:solidFill>
              <a:srgbClr val="000000"/>
            </a:solidFill>
            <a:miter lim="800000"/>
            <a:headEnd/>
            <a:tailEnd/>
          </a:ln>
        </p:spPr>
      </p:sp>
      <p:sp>
        <p:nvSpPr>
          <p:cNvPr id="35845" name="Rectangle 5"/>
          <p:cNvSpPr>
            <a:spLocks noGrp="1" noChangeArrowheads="1"/>
          </p:cNvSpPr>
          <p:nvPr>
            <p:ph type="body" sz="quarter" idx="3"/>
          </p:nvPr>
        </p:nvSpPr>
        <p:spPr bwMode="auto">
          <a:xfrm>
            <a:off x="701675" y="4387850"/>
            <a:ext cx="5607050" cy="4156075"/>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p>
            <a:pPr lvl="0"/>
            <a:r>
              <a:rPr lang="fr-CA" noProof="0" dirty="0" smtClean="0"/>
              <a:t>Cliquez pour modifier les styles du texte du masque</a:t>
            </a:r>
          </a:p>
          <a:p>
            <a:pPr lvl="1"/>
            <a:r>
              <a:rPr lang="fr-CA" noProof="0" dirty="0" smtClean="0"/>
              <a:t>Deuxième niveau</a:t>
            </a:r>
          </a:p>
          <a:p>
            <a:pPr lvl="2"/>
            <a:r>
              <a:rPr lang="fr-CA" noProof="0" dirty="0" smtClean="0"/>
              <a:t>Troisième niveau</a:t>
            </a:r>
          </a:p>
          <a:p>
            <a:pPr lvl="3"/>
            <a:r>
              <a:rPr lang="fr-CA" noProof="0" dirty="0" smtClean="0"/>
              <a:t>Quatrième niveau</a:t>
            </a:r>
          </a:p>
          <a:p>
            <a:pPr lvl="4"/>
            <a:r>
              <a:rPr lang="fr-CA" noProof="0" dirty="0" smtClean="0"/>
              <a:t>Cinquième niveau</a:t>
            </a:r>
          </a:p>
        </p:txBody>
      </p:sp>
      <p:sp>
        <p:nvSpPr>
          <p:cNvPr id="35846" name="Rectangle 6"/>
          <p:cNvSpPr>
            <a:spLocks noGrp="1" noChangeArrowheads="1"/>
          </p:cNvSpPr>
          <p:nvPr>
            <p:ph type="ftr" sz="quarter" idx="4"/>
          </p:nvPr>
        </p:nvSpPr>
        <p:spPr bwMode="auto">
          <a:xfrm>
            <a:off x="0" y="8772525"/>
            <a:ext cx="3038475" cy="461963"/>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defTabSz="928688">
              <a:defRPr sz="1200">
                <a:latin typeface="Arial" charset="0"/>
                <a:ea typeface="Osaka" pitchFamily="-44" charset="-128"/>
              </a:defRPr>
            </a:lvl1pPr>
          </a:lstStyle>
          <a:p>
            <a:pPr>
              <a:defRPr/>
            </a:pPr>
            <a:endParaRPr lang="en-US"/>
          </a:p>
        </p:txBody>
      </p:sp>
      <p:sp>
        <p:nvSpPr>
          <p:cNvPr id="35847" name="Rectangle 7"/>
          <p:cNvSpPr>
            <a:spLocks noGrp="1" noChangeArrowheads="1"/>
          </p:cNvSpPr>
          <p:nvPr>
            <p:ph type="sldNum" sz="quarter" idx="5"/>
          </p:nvPr>
        </p:nvSpPr>
        <p:spPr bwMode="auto">
          <a:xfrm>
            <a:off x="3970338" y="8772525"/>
            <a:ext cx="3038475" cy="461963"/>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algn="r" defTabSz="928688">
              <a:defRPr sz="1200">
                <a:latin typeface="Arial" charset="0"/>
                <a:ea typeface="Osaka" pitchFamily="-44" charset="-128"/>
              </a:defRPr>
            </a:lvl1pPr>
          </a:lstStyle>
          <a:p>
            <a:pPr>
              <a:defRPr/>
            </a:pPr>
            <a:fld id="{2C02CAD0-EEDB-481F-B918-496328B7E2A3}" type="slidenum">
              <a:rPr lang="fr-CA"/>
              <a:pPr>
                <a:defRPr/>
              </a:pPr>
              <a:t>‹#›</a:t>
            </a:fld>
            <a:endParaRPr lang="fr-CA" dirty="0"/>
          </a:p>
        </p:txBody>
      </p:sp>
    </p:spTree>
    <p:extLst>
      <p:ext uri="{BB962C8B-B14F-4D97-AF65-F5344CB8AC3E}">
        <p14:creationId xmlns:p14="http://schemas.microsoft.com/office/powerpoint/2010/main" val="1814942483"/>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9.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 Id="rId3" Type="http://schemas.openxmlformats.org/officeDocument/2006/relationships/image" Target="../media/image9.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eg"/><Relationship Id="rId3" Type="http://schemas.openxmlformats.org/officeDocument/2006/relationships/image" Target="../media/image9.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9.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9.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9.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cro-chapt-1">
    <p:spTree>
      <p:nvGrpSpPr>
        <p:cNvPr id="1" name=""/>
        <p:cNvGrpSpPr/>
        <p:nvPr/>
      </p:nvGrpSpPr>
      <p:grpSpPr>
        <a:xfrm>
          <a:off x="0" y="0"/>
          <a:ext cx="0" cy="0"/>
          <a:chOff x="0" y="0"/>
          <a:chExt cx="0" cy="0"/>
        </a:xfrm>
      </p:grpSpPr>
      <p:sp>
        <p:nvSpPr>
          <p:cNvPr id="7" name="Titre 6"/>
          <p:cNvSpPr>
            <a:spLocks noGrp="1"/>
          </p:cNvSpPr>
          <p:nvPr>
            <p:ph type="title"/>
          </p:nvPr>
        </p:nvSpPr>
        <p:spPr>
          <a:xfrm>
            <a:off x="1857355" y="199767"/>
            <a:ext cx="5572165" cy="1157531"/>
          </a:xfrm>
        </p:spPr>
        <p:txBody>
          <a:bodyPr/>
          <a:lstStyle/>
          <a:p>
            <a:r>
              <a:rPr lang="fr-FR" dirty="0" smtClean="0"/>
              <a:t>Cliquez pour modifier le style du titre</a:t>
            </a:r>
            <a:endParaRPr lang="fr-CA" dirty="0"/>
          </a:p>
        </p:txBody>
      </p:sp>
      <p:sp>
        <p:nvSpPr>
          <p:cNvPr id="11"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smtClean="0"/>
              <a:t>Cli</a:t>
            </a:r>
            <a:endParaRPr lang="fr-FR" dirty="0" smtClean="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a:p>
        </p:txBody>
      </p:sp>
      <p:sp>
        <p:nvSpPr>
          <p:cNvPr id="14" name="ZoneTexte 5"/>
          <p:cNvSpPr txBox="1">
            <a:spLocks noChangeArrowheads="1"/>
          </p:cNvSpPr>
          <p:nvPr userDrawn="1"/>
        </p:nvSpPr>
        <p:spPr bwMode="auto">
          <a:xfrm>
            <a:off x="5836814" y="6655878"/>
            <a:ext cx="2868093" cy="146194"/>
          </a:xfrm>
          <a:prstGeom prst="rect">
            <a:avLst/>
          </a:prstGeom>
          <a:noFill/>
          <a:ln>
            <a:noFill/>
          </a:ln>
          <a:extLst/>
        </p:spPr>
        <p:txBody>
          <a:bodyPr wrap="none" tIns="0" bIns="0">
            <a:spAutoFit/>
          </a:bodyPr>
          <a:lstStyle/>
          <a:p>
            <a:pPr algn="r">
              <a:defRPr/>
            </a:pPr>
            <a:r>
              <a:rPr lang="fr-FR" sz="950" b="0" spc="50" baseline="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endPar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2" name="ZoneTexte 5"/>
          <p:cNvSpPr txBox="1">
            <a:spLocks noChangeArrowheads="1"/>
          </p:cNvSpPr>
          <p:nvPr userDrawn="1"/>
        </p:nvSpPr>
        <p:spPr bwMode="auto">
          <a:xfrm>
            <a:off x="1979712" y="6655878"/>
            <a:ext cx="767646" cy="146194"/>
          </a:xfrm>
          <a:prstGeom prst="rect">
            <a:avLst/>
          </a:prstGeom>
          <a:noFill/>
          <a:ln>
            <a:noFill/>
          </a:ln>
          <a:extLst/>
        </p:spPr>
        <p:txBody>
          <a:bodyPr wrap="none" tIns="0" bIns="0">
            <a:spAutoFit/>
          </a:bodyPr>
          <a:lstStyle/>
          <a:p>
            <a:pPr algn="l">
              <a:defRPr/>
            </a:pP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endPar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cro-inter-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smtClean="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3" name="ZoneTexte 5"/>
          <p:cNvSpPr txBox="1">
            <a:spLocks noChangeArrowheads="1"/>
          </p:cNvSpPr>
          <p:nvPr userDrawn="1"/>
        </p:nvSpPr>
        <p:spPr bwMode="auto">
          <a:xfrm>
            <a:off x="5836814" y="6655878"/>
            <a:ext cx="2868093" cy="146194"/>
          </a:xfrm>
          <a:prstGeom prst="rect">
            <a:avLst/>
          </a:prstGeom>
          <a:noFill/>
          <a:ln>
            <a:noFill/>
          </a:ln>
          <a:extLst/>
        </p:spPr>
        <p:txBody>
          <a:bodyPr wrap="none" tIns="0" bIns="0">
            <a:spAutoFit/>
          </a:bodyPr>
          <a:lstStyle/>
          <a:p>
            <a:pPr algn="r">
              <a:defRPr/>
            </a:pPr>
            <a:r>
              <a:rPr lang="fr-FR" sz="950" b="0" spc="50" baseline="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endPar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ZoneTexte 5"/>
          <p:cNvSpPr txBox="1">
            <a:spLocks noChangeArrowheads="1"/>
          </p:cNvSpPr>
          <p:nvPr userDrawn="1"/>
        </p:nvSpPr>
        <p:spPr bwMode="auto">
          <a:xfrm>
            <a:off x="1979712" y="6655878"/>
            <a:ext cx="767646" cy="146194"/>
          </a:xfrm>
          <a:prstGeom prst="rect">
            <a:avLst/>
          </a:prstGeom>
          <a:noFill/>
          <a:ln>
            <a:noFill/>
          </a:ln>
          <a:extLst/>
        </p:spPr>
        <p:txBody>
          <a:bodyPr wrap="none" tIns="0" bIns="0">
            <a:spAutoFit/>
          </a:bodyPr>
          <a:lstStyle/>
          <a:p>
            <a:pPr algn="l">
              <a:defRPr/>
            </a:pP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endPar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icro-chapt-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smtClean="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smtClean="0"/>
              <a:t>Cli</a:t>
            </a:r>
            <a:endParaRPr lang="fr-FR" dirty="0" smtClean="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a:extLst/>
        </p:spPr>
        <p:txBody>
          <a:bodyPr wrap="none" tIns="0" bIns="0">
            <a:spAutoFit/>
          </a:bodyPr>
          <a:lstStyle/>
          <a:p>
            <a:pPr algn="r">
              <a:defRPr/>
            </a:pPr>
            <a:r>
              <a:rPr lang="fr-FR" sz="950" b="0" spc="50" baseline="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endPar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2" name="ZoneTexte 5"/>
          <p:cNvSpPr txBox="1">
            <a:spLocks noChangeArrowheads="1"/>
          </p:cNvSpPr>
          <p:nvPr userDrawn="1"/>
        </p:nvSpPr>
        <p:spPr bwMode="auto">
          <a:xfrm>
            <a:off x="1979712" y="6655878"/>
            <a:ext cx="767646" cy="146194"/>
          </a:xfrm>
          <a:prstGeom prst="rect">
            <a:avLst/>
          </a:prstGeom>
          <a:noFill/>
          <a:ln>
            <a:noFill/>
          </a:ln>
          <a:extLst/>
        </p:spPr>
        <p:txBody>
          <a:bodyPr wrap="none" tIns="0" bIns="0">
            <a:spAutoFit/>
          </a:bodyPr>
          <a:lstStyle/>
          <a:p>
            <a:pPr algn="l">
              <a:defRPr/>
            </a:pP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endPar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icro-inter-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smtClean="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3" name="ZoneTexte 5"/>
          <p:cNvSpPr txBox="1">
            <a:spLocks noChangeArrowheads="1"/>
          </p:cNvSpPr>
          <p:nvPr userDrawn="1"/>
        </p:nvSpPr>
        <p:spPr bwMode="auto">
          <a:xfrm>
            <a:off x="5836814" y="6655878"/>
            <a:ext cx="2868093" cy="146194"/>
          </a:xfrm>
          <a:prstGeom prst="rect">
            <a:avLst/>
          </a:prstGeom>
          <a:noFill/>
          <a:ln>
            <a:noFill/>
          </a:ln>
          <a:extLst/>
        </p:spPr>
        <p:txBody>
          <a:bodyPr wrap="none" tIns="0" bIns="0">
            <a:spAutoFit/>
          </a:bodyPr>
          <a:lstStyle/>
          <a:p>
            <a:pPr algn="r">
              <a:defRPr/>
            </a:pPr>
            <a:r>
              <a:rPr lang="fr-FR" sz="950" b="0" spc="50" baseline="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endPar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ZoneTexte 5"/>
          <p:cNvSpPr txBox="1">
            <a:spLocks noChangeArrowheads="1"/>
          </p:cNvSpPr>
          <p:nvPr userDrawn="1"/>
        </p:nvSpPr>
        <p:spPr bwMode="auto">
          <a:xfrm>
            <a:off x="1979712" y="6655878"/>
            <a:ext cx="767646" cy="146194"/>
          </a:xfrm>
          <a:prstGeom prst="rect">
            <a:avLst/>
          </a:prstGeom>
          <a:noFill/>
          <a:ln>
            <a:noFill/>
          </a:ln>
          <a:extLst/>
        </p:spPr>
        <p:txBody>
          <a:bodyPr wrap="none" tIns="0" bIns="0">
            <a:spAutoFit/>
          </a:bodyPr>
          <a:lstStyle/>
          <a:p>
            <a:pPr algn="l">
              <a:defRPr/>
            </a:pP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endPar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cro-inter-1">
    <p:spTree>
      <p:nvGrpSpPr>
        <p:cNvPr id="1" name=""/>
        <p:cNvGrpSpPr/>
        <p:nvPr/>
      </p:nvGrpSpPr>
      <p:grpSpPr>
        <a:xfrm>
          <a:off x="0" y="0"/>
          <a:ext cx="0" cy="0"/>
          <a:chOff x="0" y="0"/>
          <a:chExt cx="0" cy="0"/>
        </a:xfrm>
      </p:grpSpPr>
      <p:pic>
        <p:nvPicPr>
          <p:cNvPr id="5" name="Image 4" descr="6215_montage_PPT_macro-micro_inter_macro-1.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smtClean="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a:p>
        </p:txBody>
      </p:sp>
      <p:sp>
        <p:nvSpPr>
          <p:cNvPr id="13" name="ZoneTexte 5"/>
          <p:cNvSpPr txBox="1">
            <a:spLocks noChangeArrowheads="1"/>
          </p:cNvSpPr>
          <p:nvPr userDrawn="1"/>
        </p:nvSpPr>
        <p:spPr bwMode="auto">
          <a:xfrm>
            <a:off x="5836814" y="6655878"/>
            <a:ext cx="2868093" cy="146194"/>
          </a:xfrm>
          <a:prstGeom prst="rect">
            <a:avLst/>
          </a:prstGeom>
          <a:noFill/>
          <a:ln>
            <a:noFill/>
          </a:ln>
          <a:extLst/>
        </p:spPr>
        <p:txBody>
          <a:bodyPr wrap="none" tIns="0" bIns="0">
            <a:spAutoFit/>
          </a:bodyPr>
          <a:lstStyle/>
          <a:p>
            <a:pPr algn="r">
              <a:defRPr/>
            </a:pPr>
            <a:r>
              <a:rPr lang="fr-FR" sz="950" b="0" spc="50" baseline="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endPar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ZoneTexte 5"/>
          <p:cNvSpPr txBox="1">
            <a:spLocks noChangeArrowheads="1"/>
          </p:cNvSpPr>
          <p:nvPr userDrawn="1"/>
        </p:nvSpPr>
        <p:spPr bwMode="auto">
          <a:xfrm>
            <a:off x="1979712" y="6655878"/>
            <a:ext cx="767646" cy="146194"/>
          </a:xfrm>
          <a:prstGeom prst="rect">
            <a:avLst/>
          </a:prstGeom>
          <a:noFill/>
          <a:ln>
            <a:noFill/>
          </a:ln>
          <a:extLst/>
        </p:spPr>
        <p:txBody>
          <a:bodyPr wrap="none" tIns="0" bIns="0">
            <a:spAutoFit/>
          </a:bodyPr>
          <a:lstStyle/>
          <a:p>
            <a:pPr algn="l">
              <a:defRPr/>
            </a:pP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endPar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cro-chapt-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smtClean="0"/>
              <a:t>Cliquez pour modifier le style du titre</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smtClean="0"/>
              <a:t>Cli</a:t>
            </a:r>
            <a:endParaRPr lang="fr-FR" dirty="0" smtClean="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a:extLst/>
        </p:spPr>
        <p:txBody>
          <a:bodyPr wrap="none" tIns="0" bIns="0">
            <a:spAutoFit/>
          </a:bodyPr>
          <a:lstStyle/>
          <a:p>
            <a:pPr algn="r">
              <a:defRPr/>
            </a:pPr>
            <a:r>
              <a:rPr lang="fr-FR" sz="950" b="0" spc="50" baseline="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endPar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2" name="ZoneTexte 5"/>
          <p:cNvSpPr txBox="1">
            <a:spLocks noChangeArrowheads="1"/>
          </p:cNvSpPr>
          <p:nvPr userDrawn="1"/>
        </p:nvSpPr>
        <p:spPr bwMode="auto">
          <a:xfrm>
            <a:off x="1979712" y="6655878"/>
            <a:ext cx="767646" cy="146194"/>
          </a:xfrm>
          <a:prstGeom prst="rect">
            <a:avLst/>
          </a:prstGeom>
          <a:noFill/>
          <a:ln>
            <a:noFill/>
          </a:ln>
          <a:extLst/>
        </p:spPr>
        <p:txBody>
          <a:bodyPr wrap="none" tIns="0" bIns="0">
            <a:spAutoFit/>
          </a:bodyPr>
          <a:lstStyle/>
          <a:p>
            <a:pPr algn="l">
              <a:defRPr/>
            </a:pP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endPar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cro-inter-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smtClean="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a:p>
        </p:txBody>
      </p:sp>
      <p:sp>
        <p:nvSpPr>
          <p:cNvPr id="13" name="ZoneTexte 5"/>
          <p:cNvSpPr txBox="1">
            <a:spLocks noChangeArrowheads="1"/>
          </p:cNvSpPr>
          <p:nvPr userDrawn="1"/>
        </p:nvSpPr>
        <p:spPr bwMode="auto">
          <a:xfrm>
            <a:off x="5836814" y="6655878"/>
            <a:ext cx="2868093" cy="146194"/>
          </a:xfrm>
          <a:prstGeom prst="rect">
            <a:avLst/>
          </a:prstGeom>
          <a:noFill/>
          <a:ln>
            <a:noFill/>
          </a:ln>
          <a:extLst/>
        </p:spPr>
        <p:txBody>
          <a:bodyPr wrap="none" tIns="0" bIns="0">
            <a:spAutoFit/>
          </a:bodyPr>
          <a:lstStyle/>
          <a:p>
            <a:pPr algn="r">
              <a:defRPr/>
            </a:pPr>
            <a:r>
              <a:rPr lang="fr-FR" sz="950" b="0" spc="50" baseline="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endPar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ZoneTexte 5"/>
          <p:cNvSpPr txBox="1">
            <a:spLocks noChangeArrowheads="1"/>
          </p:cNvSpPr>
          <p:nvPr userDrawn="1"/>
        </p:nvSpPr>
        <p:spPr bwMode="auto">
          <a:xfrm>
            <a:off x="1979712" y="6655878"/>
            <a:ext cx="767646" cy="146194"/>
          </a:xfrm>
          <a:prstGeom prst="rect">
            <a:avLst/>
          </a:prstGeom>
          <a:noFill/>
          <a:ln>
            <a:noFill/>
          </a:ln>
          <a:extLst/>
        </p:spPr>
        <p:txBody>
          <a:bodyPr wrap="none" tIns="0" bIns="0">
            <a:spAutoFit/>
          </a:bodyPr>
          <a:lstStyle/>
          <a:p>
            <a:pPr algn="l">
              <a:defRPr/>
            </a:pP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endPar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cro-chapt-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smtClean="0"/>
              <a:t>Cliquez pour modifier le style du titre</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smtClean="0"/>
              <a:t>Cli</a:t>
            </a:r>
            <a:endParaRPr lang="fr-FR" dirty="0" smtClean="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a:extLst/>
        </p:spPr>
        <p:txBody>
          <a:bodyPr wrap="none" tIns="0" bIns="0">
            <a:spAutoFit/>
          </a:bodyPr>
          <a:lstStyle/>
          <a:p>
            <a:pPr algn="r">
              <a:defRPr/>
            </a:pPr>
            <a:r>
              <a:rPr lang="fr-FR" sz="950" b="0" spc="50" baseline="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endPar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2" name="ZoneTexte 5"/>
          <p:cNvSpPr txBox="1">
            <a:spLocks noChangeArrowheads="1"/>
          </p:cNvSpPr>
          <p:nvPr userDrawn="1"/>
        </p:nvSpPr>
        <p:spPr bwMode="auto">
          <a:xfrm>
            <a:off x="1979712" y="6655878"/>
            <a:ext cx="767646" cy="146194"/>
          </a:xfrm>
          <a:prstGeom prst="rect">
            <a:avLst/>
          </a:prstGeom>
          <a:noFill/>
          <a:ln>
            <a:noFill/>
          </a:ln>
          <a:extLst/>
        </p:spPr>
        <p:txBody>
          <a:bodyPr wrap="none" tIns="0" bIns="0">
            <a:spAutoFit/>
          </a:bodyPr>
          <a:lstStyle/>
          <a:p>
            <a:pPr algn="l">
              <a:defRPr/>
            </a:pP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endPar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cro-inter-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smtClean="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a:p>
        </p:txBody>
      </p:sp>
      <p:sp>
        <p:nvSpPr>
          <p:cNvPr id="13" name="ZoneTexte 5"/>
          <p:cNvSpPr txBox="1">
            <a:spLocks noChangeArrowheads="1"/>
          </p:cNvSpPr>
          <p:nvPr userDrawn="1"/>
        </p:nvSpPr>
        <p:spPr bwMode="auto">
          <a:xfrm>
            <a:off x="5836814" y="6655878"/>
            <a:ext cx="2868093" cy="146194"/>
          </a:xfrm>
          <a:prstGeom prst="rect">
            <a:avLst/>
          </a:prstGeom>
          <a:noFill/>
          <a:ln>
            <a:noFill/>
          </a:ln>
          <a:extLst/>
        </p:spPr>
        <p:txBody>
          <a:bodyPr wrap="none" tIns="0" bIns="0">
            <a:spAutoFit/>
          </a:bodyPr>
          <a:lstStyle/>
          <a:p>
            <a:pPr algn="r">
              <a:defRPr/>
            </a:pPr>
            <a:r>
              <a:rPr lang="fr-FR" sz="950" b="0" spc="50" baseline="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endPar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ZoneTexte 5"/>
          <p:cNvSpPr txBox="1">
            <a:spLocks noChangeArrowheads="1"/>
          </p:cNvSpPr>
          <p:nvPr userDrawn="1"/>
        </p:nvSpPr>
        <p:spPr bwMode="auto">
          <a:xfrm>
            <a:off x="1979712" y="6655878"/>
            <a:ext cx="767646" cy="146194"/>
          </a:xfrm>
          <a:prstGeom prst="rect">
            <a:avLst/>
          </a:prstGeom>
          <a:noFill/>
          <a:ln>
            <a:noFill/>
          </a:ln>
          <a:extLst/>
        </p:spPr>
        <p:txBody>
          <a:bodyPr wrap="none" tIns="0" bIns="0">
            <a:spAutoFit/>
          </a:bodyPr>
          <a:lstStyle/>
          <a:p>
            <a:pPr algn="l">
              <a:defRPr/>
            </a:pP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endPar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cro-chapt-1">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smtClean="0"/>
              <a:t>Cliquez pour modifier le style du titre</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smtClean="0"/>
              <a:t>Cli</a:t>
            </a:r>
            <a:endParaRPr lang="fr-FR" dirty="0" smtClean="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a:extLst/>
        </p:spPr>
        <p:txBody>
          <a:bodyPr wrap="none" tIns="0" bIns="0">
            <a:spAutoFit/>
          </a:bodyPr>
          <a:lstStyle/>
          <a:p>
            <a:pPr algn="r">
              <a:defRPr/>
            </a:pPr>
            <a:r>
              <a:rPr lang="fr-FR" sz="950" b="0" spc="50" baseline="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endPar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2" name="ZoneTexte 5"/>
          <p:cNvSpPr txBox="1">
            <a:spLocks noChangeArrowheads="1"/>
          </p:cNvSpPr>
          <p:nvPr userDrawn="1"/>
        </p:nvSpPr>
        <p:spPr bwMode="auto">
          <a:xfrm>
            <a:off x="1979712" y="6655878"/>
            <a:ext cx="767646" cy="146194"/>
          </a:xfrm>
          <a:prstGeom prst="rect">
            <a:avLst/>
          </a:prstGeom>
          <a:noFill/>
          <a:ln>
            <a:noFill/>
          </a:ln>
          <a:extLst/>
        </p:spPr>
        <p:txBody>
          <a:bodyPr wrap="none" tIns="0" bIns="0">
            <a:spAutoFit/>
          </a:bodyPr>
          <a:lstStyle/>
          <a:p>
            <a:pPr algn="l">
              <a:defRPr/>
            </a:pP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endPar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cro-inter-1">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smtClean="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3" name="ZoneTexte 5"/>
          <p:cNvSpPr txBox="1">
            <a:spLocks noChangeArrowheads="1"/>
          </p:cNvSpPr>
          <p:nvPr userDrawn="1"/>
        </p:nvSpPr>
        <p:spPr bwMode="auto">
          <a:xfrm>
            <a:off x="5836814" y="6655878"/>
            <a:ext cx="2868093" cy="146194"/>
          </a:xfrm>
          <a:prstGeom prst="rect">
            <a:avLst/>
          </a:prstGeom>
          <a:noFill/>
          <a:ln>
            <a:noFill/>
          </a:ln>
          <a:extLst/>
        </p:spPr>
        <p:txBody>
          <a:bodyPr wrap="none" tIns="0" bIns="0">
            <a:spAutoFit/>
          </a:bodyPr>
          <a:lstStyle/>
          <a:p>
            <a:pPr algn="r">
              <a:defRPr/>
            </a:pPr>
            <a:r>
              <a:rPr lang="fr-FR" sz="950" b="0" spc="50" baseline="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endPar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ZoneTexte 5"/>
          <p:cNvSpPr txBox="1">
            <a:spLocks noChangeArrowheads="1"/>
          </p:cNvSpPr>
          <p:nvPr userDrawn="1"/>
        </p:nvSpPr>
        <p:spPr bwMode="auto">
          <a:xfrm>
            <a:off x="1979712" y="6655878"/>
            <a:ext cx="767646" cy="146194"/>
          </a:xfrm>
          <a:prstGeom prst="rect">
            <a:avLst/>
          </a:prstGeom>
          <a:noFill/>
          <a:ln>
            <a:noFill/>
          </a:ln>
          <a:extLst/>
        </p:spPr>
        <p:txBody>
          <a:bodyPr wrap="none" tIns="0" bIns="0">
            <a:spAutoFit/>
          </a:bodyPr>
          <a:lstStyle/>
          <a:p>
            <a:pPr algn="l">
              <a:defRPr/>
            </a:pP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endPar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icro-chapt-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smtClean="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smtClean="0"/>
              <a:t>Cli</a:t>
            </a:r>
            <a:endParaRPr lang="fr-FR" dirty="0" smtClean="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a:extLst/>
        </p:spPr>
        <p:txBody>
          <a:bodyPr wrap="none" tIns="0" bIns="0">
            <a:spAutoFit/>
          </a:bodyPr>
          <a:lstStyle/>
          <a:p>
            <a:pPr algn="r">
              <a:defRPr/>
            </a:pPr>
            <a:r>
              <a:rPr lang="fr-FR" sz="950" b="0" spc="50" baseline="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endPar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2" name="ZoneTexte 5"/>
          <p:cNvSpPr txBox="1">
            <a:spLocks noChangeArrowheads="1"/>
          </p:cNvSpPr>
          <p:nvPr userDrawn="1"/>
        </p:nvSpPr>
        <p:spPr bwMode="auto">
          <a:xfrm>
            <a:off x="1979712" y="6655878"/>
            <a:ext cx="767646" cy="146194"/>
          </a:xfrm>
          <a:prstGeom prst="rect">
            <a:avLst/>
          </a:prstGeom>
          <a:noFill/>
          <a:ln>
            <a:noFill/>
          </a:ln>
          <a:extLst/>
        </p:spPr>
        <p:txBody>
          <a:bodyPr wrap="none" tIns="0" bIns="0">
            <a:spAutoFit/>
          </a:bodyPr>
          <a:lstStyle/>
          <a:p>
            <a:pPr algn="l">
              <a:defRPr/>
            </a:pP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endPar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eg"/><Relationship Id="rId17"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 5" descr="6215_montage_PPT_macro-micro_01_macro-1.jpg"/>
          <p:cNvPicPr>
            <a:picLocks noChangeAspect="1"/>
          </p:cNvPicPr>
          <p:nvPr userDrawn="1"/>
        </p:nvPicPr>
        <p:blipFill>
          <a:blip r:embed="rId16" cstate="print"/>
          <a:stretch>
            <a:fillRect/>
          </a:stretch>
        </p:blipFill>
        <p:spPr>
          <a:xfrm>
            <a:off x="0" y="0"/>
            <a:ext cx="9144000" cy="6858000"/>
          </a:xfrm>
          <a:prstGeom prst="rect">
            <a:avLst/>
          </a:prstGeom>
        </p:spPr>
      </p:pic>
      <p:sp>
        <p:nvSpPr>
          <p:cNvPr id="1028" name="Espace réservé du titre 1"/>
          <p:cNvSpPr>
            <a:spLocks noGrp="1"/>
          </p:cNvSpPr>
          <p:nvPr>
            <p:ph type="title"/>
          </p:nvPr>
        </p:nvSpPr>
        <p:spPr bwMode="auto">
          <a:xfrm>
            <a:off x="1857356" y="249939"/>
            <a:ext cx="5500726" cy="1107359"/>
          </a:xfrm>
          <a:prstGeom prst="rect">
            <a:avLst/>
          </a:prstGeom>
          <a:noFill/>
          <a:ln w="9525">
            <a:noFill/>
            <a:miter lim="800000"/>
            <a:headEnd/>
            <a:tailEnd/>
          </a:ln>
        </p:spPr>
        <p:txBody>
          <a:bodyPr vert="horz" wrap="square" lIns="0" tIns="45720" rIns="91440" bIns="45720" numCol="1" anchor="b" anchorCtr="0" compatLnSpc="1">
            <a:prstTxWarp prst="textNoShape">
              <a:avLst/>
            </a:prstTxWarp>
          </a:bodyPr>
          <a:lstStyle/>
          <a:p>
            <a:pPr lvl="0"/>
            <a:r>
              <a:rPr lang="fr-FR" dirty="0" smtClean="0"/>
              <a:t>Cliquez pour modifier le style du titre</a:t>
            </a:r>
            <a:endParaRPr lang="fr-CA" dirty="0" smtClean="0"/>
          </a:p>
        </p:txBody>
      </p:sp>
      <p:pic>
        <p:nvPicPr>
          <p:cNvPr id="12" name="Picture 11"/>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1029" name="Espace réservé du texte 2"/>
          <p:cNvSpPr>
            <a:spLocks noGrp="1"/>
          </p:cNvSpPr>
          <p:nvPr>
            <p:ph type="body" idx="1"/>
          </p:nvPr>
        </p:nvSpPr>
        <p:spPr bwMode="auto">
          <a:xfrm>
            <a:off x="113938" y="1714488"/>
            <a:ext cx="8607787" cy="43783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smtClean="0"/>
          </a:p>
        </p:txBody>
      </p:sp>
      <p:sp>
        <p:nvSpPr>
          <p:cNvPr id="9" name="Espace réservé du numéro de diapositive 5"/>
          <p:cNvSpPr>
            <a:spLocks noGrp="1"/>
          </p:cNvSpPr>
          <p:nvPr>
            <p:ph type="sldNum" sz="quarter" idx="4"/>
          </p:nvPr>
        </p:nvSpPr>
        <p:spPr>
          <a:xfrm>
            <a:off x="8640594" y="6456932"/>
            <a:ext cx="432000" cy="408008"/>
          </a:xfrm>
          <a:prstGeom prst="rect">
            <a:avLst/>
          </a:prstGeom>
        </p:spPr>
        <p:txBody>
          <a:bodyPr lIns="0" tIns="0" rIns="0" bIns="0" anchor="ctr" anchorCtr="0"/>
          <a:lstStyle>
            <a:lvl1pPr algn="r">
              <a:defRPr sz="1000" b="0">
                <a:solidFill>
                  <a:srgbClr val="6B859E"/>
                </a:solidFill>
              </a:defRPr>
            </a:lvl1pPr>
          </a:lstStyle>
          <a:p>
            <a:pPr>
              <a:defRPr/>
            </a:pPr>
            <a:fld id="{437E8A14-D642-4221-8302-C4B33561F905}" type="slidenum">
              <a:rPr lang="fr-CA" smtClean="0"/>
              <a:pPr>
                <a:defRPr/>
              </a:pPr>
              <a:t>‹#›</a:t>
            </a:fld>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a:extLst/>
        </p:spPr>
        <p:txBody>
          <a:bodyPr wrap="none" tIns="0" bIns="0">
            <a:spAutoFit/>
          </a:bodyPr>
          <a:lstStyle/>
          <a:p>
            <a:pPr algn="r">
              <a:defRPr/>
            </a:pPr>
            <a:r>
              <a:rPr lang="fr-FR" sz="950" b="0" spc="50" baseline="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endPar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0" name="ZoneTexte 5"/>
          <p:cNvSpPr txBox="1">
            <a:spLocks noChangeArrowheads="1"/>
          </p:cNvSpPr>
          <p:nvPr userDrawn="1"/>
        </p:nvSpPr>
        <p:spPr bwMode="auto">
          <a:xfrm>
            <a:off x="1979712" y="6655878"/>
            <a:ext cx="767646" cy="146194"/>
          </a:xfrm>
          <a:prstGeom prst="rect">
            <a:avLst/>
          </a:prstGeom>
          <a:noFill/>
          <a:ln>
            <a:noFill/>
          </a:ln>
          <a:extLst/>
        </p:spPr>
        <p:txBody>
          <a:bodyPr wrap="none" tIns="0" bIns="0">
            <a:spAutoFit/>
          </a:bodyPr>
          <a:lstStyle/>
          <a:p>
            <a:pPr algn="l">
              <a:defRPr/>
            </a:pP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endPar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 bg1="lt1" tx1="dk1" bg2="lt2" tx2="dk2" accent1="accent1" accent2="accent2" accent3="accent3" accent4="accent4" accent5="accent5" accent6="accent6" hlink="hlink" folHlink="folHlink"/>
  <p:sldLayoutIdLst>
    <p:sldLayoutId id="2147484007" r:id="rId1"/>
    <p:sldLayoutId id="2147484023" r:id="rId2"/>
    <p:sldLayoutId id="2147484018" r:id="rId3"/>
    <p:sldLayoutId id="2147484024" r:id="rId4"/>
    <p:sldLayoutId id="2147484019" r:id="rId5"/>
    <p:sldLayoutId id="2147484025" r:id="rId6"/>
    <p:sldLayoutId id="2147484020" r:id="rId7"/>
    <p:sldLayoutId id="2147484026" r:id="rId8"/>
    <p:sldLayoutId id="2147484021" r:id="rId9"/>
    <p:sldLayoutId id="2147484027" r:id="rId10"/>
    <p:sldLayoutId id="2147484022" r:id="rId11"/>
    <p:sldLayoutId id="2147484028" r:id="rId12"/>
    <p:sldLayoutId id="2147484017" r:id="rId13"/>
    <p:sldLayoutId id="2147484029" r:id="rId14"/>
  </p:sldLayoutIdLst>
  <p:timing>
    <p:tnLst>
      <p:par>
        <p:cTn id="1" dur="indefinite" restart="never" nodeType="tmRoot"/>
      </p:par>
    </p:tnLst>
  </p:timing>
  <p:hf hdr="0" ftr="0" dt="0"/>
  <p:txStyles>
    <p:titleStyle>
      <a:lvl1pPr algn="l" rtl="0" eaLnBrk="0" fontAlgn="base" hangingPunct="0">
        <a:lnSpc>
          <a:spcPts val="3400"/>
        </a:lnSpc>
        <a:spcBef>
          <a:spcPct val="0"/>
        </a:spcBef>
        <a:spcAft>
          <a:spcPct val="0"/>
        </a:spcAft>
        <a:defRPr sz="3000" b="1" kern="1200">
          <a:solidFill>
            <a:schemeClr val="bg1"/>
          </a:solidFill>
          <a:latin typeface="Arial" pitchFamily="34" charset="0"/>
          <a:ea typeface="+mj-ea"/>
          <a:cs typeface="Arial" pitchFamily="34" charset="0"/>
        </a:defRPr>
      </a:lvl1pPr>
      <a:lvl2pPr algn="l" rtl="0" eaLnBrk="0" fontAlgn="base" hangingPunct="0">
        <a:spcBef>
          <a:spcPct val="0"/>
        </a:spcBef>
        <a:spcAft>
          <a:spcPct val="0"/>
        </a:spcAft>
        <a:defRPr sz="2600">
          <a:solidFill>
            <a:srgbClr val="524A3F"/>
          </a:solidFill>
          <a:latin typeface="Formata-Medium" pitchFamily="34" charset="0"/>
          <a:cs typeface="Arial" charset="0"/>
        </a:defRPr>
      </a:lvl2pPr>
      <a:lvl3pPr algn="l" rtl="0" eaLnBrk="0" fontAlgn="base" hangingPunct="0">
        <a:spcBef>
          <a:spcPct val="0"/>
        </a:spcBef>
        <a:spcAft>
          <a:spcPct val="0"/>
        </a:spcAft>
        <a:defRPr sz="2600">
          <a:solidFill>
            <a:srgbClr val="524A3F"/>
          </a:solidFill>
          <a:latin typeface="Formata-Medium" pitchFamily="34" charset="0"/>
          <a:cs typeface="Arial" charset="0"/>
        </a:defRPr>
      </a:lvl3pPr>
      <a:lvl4pPr algn="l" rtl="0" eaLnBrk="0" fontAlgn="base" hangingPunct="0">
        <a:spcBef>
          <a:spcPct val="0"/>
        </a:spcBef>
        <a:spcAft>
          <a:spcPct val="0"/>
        </a:spcAft>
        <a:defRPr sz="2600">
          <a:solidFill>
            <a:srgbClr val="524A3F"/>
          </a:solidFill>
          <a:latin typeface="Formata-Medium" pitchFamily="34" charset="0"/>
          <a:cs typeface="Arial" charset="0"/>
        </a:defRPr>
      </a:lvl4pPr>
      <a:lvl5pPr algn="l" rtl="0" eaLnBrk="0" fontAlgn="base" hangingPunct="0">
        <a:spcBef>
          <a:spcPct val="0"/>
        </a:spcBef>
        <a:spcAft>
          <a:spcPct val="0"/>
        </a:spcAft>
        <a:defRPr sz="2600">
          <a:solidFill>
            <a:srgbClr val="524A3F"/>
          </a:solidFill>
          <a:latin typeface="Formata-Medium" pitchFamily="34" charset="0"/>
          <a:cs typeface="Arial" charset="0"/>
        </a:defRPr>
      </a:lvl5pPr>
      <a:lvl6pPr marL="457200" algn="l" rtl="0" fontAlgn="base">
        <a:spcBef>
          <a:spcPct val="0"/>
        </a:spcBef>
        <a:spcAft>
          <a:spcPct val="0"/>
        </a:spcAft>
        <a:defRPr sz="3000" b="1">
          <a:solidFill>
            <a:schemeClr val="bg1"/>
          </a:solidFill>
          <a:latin typeface="BlissMedium" pitchFamily="2" charset="0"/>
        </a:defRPr>
      </a:lvl6pPr>
      <a:lvl7pPr marL="914400" algn="l" rtl="0" fontAlgn="base">
        <a:spcBef>
          <a:spcPct val="0"/>
        </a:spcBef>
        <a:spcAft>
          <a:spcPct val="0"/>
        </a:spcAft>
        <a:defRPr sz="3000" b="1">
          <a:solidFill>
            <a:schemeClr val="bg1"/>
          </a:solidFill>
          <a:latin typeface="BlissMedium" pitchFamily="2" charset="0"/>
        </a:defRPr>
      </a:lvl7pPr>
      <a:lvl8pPr marL="1371600" algn="l" rtl="0" fontAlgn="base">
        <a:spcBef>
          <a:spcPct val="0"/>
        </a:spcBef>
        <a:spcAft>
          <a:spcPct val="0"/>
        </a:spcAft>
        <a:defRPr sz="3000" b="1">
          <a:solidFill>
            <a:schemeClr val="bg1"/>
          </a:solidFill>
          <a:latin typeface="BlissMedium" pitchFamily="2" charset="0"/>
        </a:defRPr>
      </a:lvl8pPr>
      <a:lvl9pPr marL="1828800" algn="l" rtl="0" fontAlgn="base">
        <a:spcBef>
          <a:spcPct val="0"/>
        </a:spcBef>
        <a:spcAft>
          <a:spcPct val="0"/>
        </a:spcAft>
        <a:defRPr sz="3000" b="1">
          <a:solidFill>
            <a:schemeClr val="bg1"/>
          </a:solidFill>
          <a:latin typeface="BlissMedium" pitchFamily="2" charset="0"/>
        </a:defRPr>
      </a:lvl9pPr>
    </p:titleStyle>
    <p:bodyStyle>
      <a:lvl1pPr marL="0" indent="0" algn="l" rtl="0" eaLnBrk="0" fontAlgn="base" hangingPunct="0">
        <a:spcBef>
          <a:spcPct val="20000"/>
        </a:spcBef>
        <a:spcAft>
          <a:spcPct val="0"/>
        </a:spcAft>
        <a:buClr>
          <a:srgbClr val="D9C59E"/>
        </a:buClr>
        <a:buSzPct val="110000"/>
        <a:buFontTx/>
        <a:buNone/>
        <a:defRPr sz="2600" b="0" kern="1200">
          <a:solidFill>
            <a:srgbClr val="6B859E"/>
          </a:solidFill>
          <a:latin typeface="Arial" pitchFamily="34" charset="0"/>
          <a:ea typeface="+mn-ea"/>
          <a:cs typeface="Arial" pitchFamily="34" charset="0"/>
        </a:defRPr>
      </a:lvl1pPr>
      <a:lvl2pPr marL="361950" indent="-180975" algn="l" rtl="0" eaLnBrk="0" fontAlgn="base" hangingPunct="0">
        <a:spcBef>
          <a:spcPct val="20000"/>
        </a:spcBef>
        <a:spcAft>
          <a:spcPts val="300"/>
        </a:spcAft>
        <a:buClr>
          <a:srgbClr val="D4642B"/>
        </a:buClr>
        <a:buFont typeface="Wingdings" pitchFamily="2" charset="2"/>
        <a:buChar char="§"/>
        <a:defRPr sz="2500" kern="1200">
          <a:solidFill>
            <a:srgbClr val="272525"/>
          </a:solidFill>
          <a:latin typeface="Arial" pitchFamily="34" charset="0"/>
          <a:ea typeface="+mn-ea"/>
          <a:cs typeface="Arial" pitchFamily="34" charset="0"/>
        </a:defRPr>
      </a:lvl2pPr>
      <a:lvl3pPr marL="714375" indent="-171450" algn="l" rtl="0" eaLnBrk="0" fontAlgn="base" hangingPunct="0">
        <a:spcBef>
          <a:spcPct val="20000"/>
        </a:spcBef>
        <a:spcAft>
          <a:spcPts val="300"/>
        </a:spcAft>
        <a:buClr>
          <a:srgbClr val="D4642B"/>
        </a:buClr>
        <a:buFont typeface="Wingdings" pitchFamily="2" charset="2"/>
        <a:buChar char="§"/>
        <a:defRPr sz="2300" kern="1200">
          <a:solidFill>
            <a:srgbClr val="272525"/>
          </a:solidFill>
          <a:latin typeface="Arial" pitchFamily="34" charset="0"/>
          <a:ea typeface="+mn-ea"/>
          <a:cs typeface="Arial" pitchFamily="34" charset="0"/>
        </a:defRPr>
      </a:lvl3pPr>
      <a:lvl4pPr marL="1076325" indent="-180975" algn="l" rtl="0" eaLnBrk="0" fontAlgn="base" hangingPunct="0">
        <a:spcBef>
          <a:spcPct val="20000"/>
        </a:spcBef>
        <a:spcAft>
          <a:spcPts val="300"/>
        </a:spcAft>
        <a:buClr>
          <a:srgbClr val="D4642B"/>
        </a:buClr>
        <a:buFont typeface="Wingdings" pitchFamily="2" charset="2"/>
        <a:buChar char="§"/>
        <a:defRPr sz="2000" kern="1200">
          <a:solidFill>
            <a:srgbClr val="272525"/>
          </a:solidFill>
          <a:latin typeface="Arial" pitchFamily="34" charset="0"/>
          <a:ea typeface="+mn-ea"/>
          <a:cs typeface="Arial" pitchFamily="34" charset="0"/>
        </a:defRPr>
      </a:lvl4pPr>
      <a:lvl5pPr marL="1438275" indent="-180975" algn="l" rtl="0" eaLnBrk="0" fontAlgn="base" hangingPunct="0">
        <a:spcBef>
          <a:spcPct val="20000"/>
        </a:spcBef>
        <a:spcAft>
          <a:spcPct val="0"/>
        </a:spcAft>
        <a:buClr>
          <a:srgbClr val="D4642B"/>
        </a:buClr>
        <a:buFont typeface="Wingdings" pitchFamily="2" charset="2"/>
        <a:buChar char="§"/>
        <a:defRPr sz="1700" kern="1200">
          <a:solidFill>
            <a:srgbClr val="272525"/>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7.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causes des fluctuations économiques à court </a:t>
            </a:r>
            <a:r>
              <a:rPr lang="fr-CA" dirty="0" smtClean="0"/>
              <a:t>terme (suite)</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10</a:t>
            </a:fld>
            <a:endParaRPr lang="fr-CA" dirty="0"/>
          </a:p>
        </p:txBody>
      </p:sp>
      <p:sp>
        <p:nvSpPr>
          <p:cNvPr id="6" name="Espace réservé du contenu 5"/>
          <p:cNvSpPr>
            <a:spLocks noGrp="1"/>
          </p:cNvSpPr>
          <p:nvPr>
            <p:ph sz="quarter" idx="12"/>
          </p:nvPr>
        </p:nvSpPr>
        <p:spPr>
          <a:xfrm>
            <a:off x="110944" y="1643050"/>
            <a:ext cx="8853543" cy="4449775"/>
          </a:xfrm>
        </p:spPr>
        <p:txBody>
          <a:bodyPr/>
          <a:lstStyle/>
          <a:p>
            <a:r>
              <a:rPr lang="fr-CA" b="1" dirty="0"/>
              <a:t>Le modèle de la demande agrégée et</a:t>
            </a:r>
            <a:r>
              <a:rPr lang="fr-CA" b="1" dirty="0" smtClean="0"/>
              <a:t>                            de </a:t>
            </a:r>
            <a:r>
              <a:rPr lang="fr-CA" b="1" dirty="0"/>
              <a:t>l’offre </a:t>
            </a:r>
            <a:r>
              <a:rPr lang="fr-CA" b="1" dirty="0" smtClean="0"/>
              <a:t>agrégée (suite)</a:t>
            </a:r>
          </a:p>
          <a:p>
            <a:pPr lvl="1"/>
            <a:r>
              <a:rPr lang="fr-CA" b="1" dirty="0" smtClean="0"/>
              <a:t>Modèle de l’offre et de la demande agrégées </a:t>
            </a:r>
            <a:r>
              <a:rPr lang="fr-CA" dirty="0" smtClean="0"/>
              <a:t>: </a:t>
            </a:r>
            <a:br>
              <a:rPr lang="fr-CA" dirty="0" smtClean="0"/>
            </a:br>
            <a:r>
              <a:rPr lang="fr-CA" dirty="0" smtClean="0"/>
              <a:t>Modèle permettant d’expliquer les fluctuations à court terme de l’économie autour de sa tendance à long terme.</a:t>
            </a:r>
          </a:p>
          <a:p>
            <a:pPr lvl="1"/>
            <a:r>
              <a:rPr lang="fr-CA" b="1" dirty="0" smtClean="0"/>
              <a:t>Courbe de demande agrégée </a:t>
            </a:r>
            <a:r>
              <a:rPr lang="fr-CA" dirty="0" smtClean="0"/>
              <a:t>: Courbe montrant </a:t>
            </a:r>
            <a:br>
              <a:rPr lang="fr-CA" dirty="0" smtClean="0"/>
            </a:br>
            <a:r>
              <a:rPr lang="fr-CA" dirty="0" smtClean="0"/>
              <a:t>la quantité de biens et de services que les ménages, </a:t>
            </a:r>
            <a:br>
              <a:rPr lang="fr-CA" dirty="0" smtClean="0"/>
            </a:br>
            <a:r>
              <a:rPr lang="fr-CA" dirty="0" smtClean="0"/>
              <a:t>les entreprises, le gouvernement et les </a:t>
            </a:r>
            <a:r>
              <a:rPr lang="fr-CA" dirty="0" err="1" smtClean="0"/>
              <a:t>non-résidants</a:t>
            </a:r>
            <a:r>
              <a:rPr lang="fr-CA" dirty="0" smtClean="0"/>
              <a:t> souhaitent acheter pour chaque niveau des prix.</a:t>
            </a:r>
          </a:p>
        </p:txBody>
      </p:sp>
    </p:spTree>
    <p:extLst>
      <p:ext uri="{BB962C8B-B14F-4D97-AF65-F5344CB8AC3E}">
        <p14:creationId xmlns:p14="http://schemas.microsoft.com/office/powerpoint/2010/main" val="11516030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causes des fluctuations économiques à court </a:t>
            </a:r>
            <a:r>
              <a:rPr lang="fr-CA" dirty="0" smtClean="0"/>
              <a:t>terme (suite)</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11</a:t>
            </a:fld>
            <a:endParaRPr lang="fr-CA" dirty="0"/>
          </a:p>
        </p:txBody>
      </p:sp>
      <p:sp>
        <p:nvSpPr>
          <p:cNvPr id="6" name="Espace réservé du contenu 5"/>
          <p:cNvSpPr>
            <a:spLocks noGrp="1"/>
          </p:cNvSpPr>
          <p:nvPr>
            <p:ph sz="quarter" idx="12"/>
          </p:nvPr>
        </p:nvSpPr>
        <p:spPr/>
        <p:txBody>
          <a:bodyPr/>
          <a:lstStyle/>
          <a:p>
            <a:r>
              <a:rPr lang="fr-CA" b="1" dirty="0"/>
              <a:t>Le modèle de la demande agrégée et</a:t>
            </a:r>
            <a:r>
              <a:rPr lang="fr-CA" b="1" dirty="0" smtClean="0"/>
              <a:t>                          de </a:t>
            </a:r>
            <a:r>
              <a:rPr lang="fr-CA" b="1" dirty="0"/>
              <a:t>l’offre </a:t>
            </a:r>
            <a:r>
              <a:rPr lang="fr-CA" b="1" dirty="0" smtClean="0"/>
              <a:t>agrégée (suite)</a:t>
            </a:r>
            <a:endParaRPr lang="fr-CA" b="1" dirty="0"/>
          </a:p>
          <a:p>
            <a:pPr lvl="1">
              <a:buFont typeface="Arial"/>
              <a:buChar char="•"/>
            </a:pPr>
            <a:r>
              <a:rPr lang="fr-CA" b="1" dirty="0" smtClean="0"/>
              <a:t>Courbe </a:t>
            </a:r>
            <a:r>
              <a:rPr lang="fr-CA" b="1" dirty="0"/>
              <a:t>d’offre agrégée </a:t>
            </a:r>
            <a:r>
              <a:rPr lang="fr-CA" dirty="0"/>
              <a:t>: </a:t>
            </a:r>
            <a:r>
              <a:rPr lang="fr-CA" dirty="0" smtClean="0"/>
              <a:t>Courbe montrant </a:t>
            </a:r>
            <a:r>
              <a:rPr lang="fr-CA" dirty="0"/>
              <a:t>la quantité de biens et de services que les entreprises veulent produire et vendre pour chaque niveau des prix.</a:t>
            </a:r>
          </a:p>
        </p:txBody>
      </p:sp>
    </p:spTree>
    <p:extLst>
      <p:ext uri="{BB962C8B-B14F-4D97-AF65-F5344CB8AC3E}">
        <p14:creationId xmlns:p14="http://schemas.microsoft.com/office/powerpoint/2010/main" val="26954589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Figure 14.2 : La demande agrégée et </a:t>
            </a:r>
            <a:r>
              <a:rPr lang="fr-CA" sz="2600" dirty="0" smtClean="0"/>
              <a:t/>
            </a:r>
            <a:br>
              <a:rPr lang="fr-CA" sz="2600" dirty="0" smtClean="0"/>
            </a:br>
            <a:r>
              <a:rPr lang="fr-CA" sz="2600" dirty="0" smtClean="0"/>
              <a:t>l’offre </a:t>
            </a:r>
            <a:r>
              <a:rPr lang="fr-CA" sz="2600" dirty="0"/>
              <a:t>agrégée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12</a:t>
            </a:fld>
            <a:endParaRPr lang="fr-CA" dirty="0"/>
          </a:p>
        </p:txBody>
      </p:sp>
      <p:pic>
        <p:nvPicPr>
          <p:cNvPr id="7" name="Espace réservé du contenu 6" descr="macro_figure14-2.jpg"/>
          <p:cNvPicPr>
            <a:picLocks noGrp="1" noChangeAspect="1"/>
          </p:cNvPicPr>
          <p:nvPr>
            <p:ph sz="quarter" idx="12"/>
          </p:nvPr>
        </p:nvPicPr>
        <p:blipFill>
          <a:blip r:embed="rId2"/>
          <a:srcRect l="-20531" r="-20531"/>
          <a:stretch>
            <a:fillRect/>
          </a:stretch>
        </p:blipFill>
        <p:spPr>
          <a:xfrm>
            <a:off x="152400" y="1524000"/>
            <a:ext cx="8847298" cy="4572000"/>
          </a:xfrm>
        </p:spPr>
      </p:pic>
    </p:spTree>
    <p:extLst>
      <p:ext uri="{BB962C8B-B14F-4D97-AF65-F5344CB8AC3E}">
        <p14:creationId xmlns:p14="http://schemas.microsoft.com/office/powerpoint/2010/main" val="262342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courbe de demande</a:t>
            </a:r>
            <a:r>
              <a:rPr lang="fr-CA" dirty="0" smtClean="0"/>
              <a:t> agrégée</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13</a:t>
            </a:fld>
            <a:endParaRPr lang="fr-CA" dirty="0"/>
          </a:p>
        </p:txBody>
      </p:sp>
      <p:sp>
        <p:nvSpPr>
          <p:cNvPr id="6" name="Espace réservé du contenu 5"/>
          <p:cNvSpPr>
            <a:spLocks noGrp="1"/>
          </p:cNvSpPr>
          <p:nvPr>
            <p:ph sz="quarter" idx="12"/>
          </p:nvPr>
        </p:nvSpPr>
        <p:spPr/>
        <p:txBody>
          <a:bodyPr/>
          <a:lstStyle/>
          <a:p>
            <a:pPr lvl="1"/>
            <a:r>
              <a:rPr lang="fr-CA" dirty="0" smtClean="0"/>
              <a:t>La courbe de demande agrégée nous indique la quantité demandée de biens et de services dans une économie, pour chaque niveau de prix. </a:t>
            </a:r>
          </a:p>
          <a:p>
            <a:pPr lvl="1"/>
            <a:r>
              <a:rPr lang="fr-CA" dirty="0" smtClean="0"/>
              <a:t>Cette courbe présente une pente négative.</a:t>
            </a:r>
          </a:p>
          <a:p>
            <a:pPr marL="457200" indent="-457200"/>
            <a:endParaRPr lang="fr-CA" dirty="0" smtClean="0"/>
          </a:p>
        </p:txBody>
      </p:sp>
    </p:spTree>
    <p:extLst>
      <p:ext uri="{BB962C8B-B14F-4D97-AF65-F5344CB8AC3E}">
        <p14:creationId xmlns:p14="http://schemas.microsoft.com/office/powerpoint/2010/main" val="38472145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4" y="199767"/>
            <a:ext cx="7058045" cy="1157531"/>
          </a:xfrm>
        </p:spPr>
        <p:txBody>
          <a:bodyPr/>
          <a:lstStyle/>
          <a:p>
            <a:r>
              <a:rPr lang="fr-CA" dirty="0"/>
              <a:t>La courbe de demande</a:t>
            </a:r>
            <a:r>
              <a:rPr lang="fr-CA" dirty="0" smtClean="0"/>
              <a:t> agrégée (suite)</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14</a:t>
            </a:fld>
            <a:endParaRPr lang="fr-CA" dirty="0"/>
          </a:p>
        </p:txBody>
      </p:sp>
      <p:sp>
        <p:nvSpPr>
          <p:cNvPr id="6" name="Espace réservé du contenu 5"/>
          <p:cNvSpPr>
            <a:spLocks noGrp="1"/>
          </p:cNvSpPr>
          <p:nvPr>
            <p:ph sz="quarter" idx="12"/>
          </p:nvPr>
        </p:nvSpPr>
        <p:spPr>
          <a:xfrm>
            <a:off x="110944" y="1643050"/>
            <a:ext cx="8728255" cy="4449775"/>
          </a:xfrm>
        </p:spPr>
        <p:txBody>
          <a:bodyPr/>
          <a:lstStyle/>
          <a:p>
            <a:r>
              <a:rPr lang="fr-CA" b="1" dirty="0"/>
              <a:t>Pourquoi la courbe de demande agrégée </a:t>
            </a:r>
            <a:r>
              <a:rPr lang="fr-CA" b="1" dirty="0" smtClean="0"/>
              <a:t>a</a:t>
            </a:r>
            <a:r>
              <a:rPr lang="fr-CA" b="1" dirty="0"/>
              <a:t>-t-elle</a:t>
            </a:r>
            <a:r>
              <a:rPr lang="fr-CA" b="1" dirty="0" smtClean="0"/>
              <a:t>     une </a:t>
            </a:r>
            <a:r>
              <a:rPr lang="fr-CA" b="1" dirty="0"/>
              <a:t>pente négative </a:t>
            </a:r>
            <a:r>
              <a:rPr lang="fr-CA" b="1" dirty="0" smtClean="0"/>
              <a:t>?</a:t>
            </a:r>
          </a:p>
          <a:p>
            <a:pPr lvl="1">
              <a:buFont typeface="Arial"/>
              <a:buChar char="•"/>
            </a:pPr>
            <a:r>
              <a:rPr lang="fr-CA" dirty="0" smtClean="0"/>
              <a:t>Chacune </a:t>
            </a:r>
            <a:r>
              <a:rPr lang="fr-CA" dirty="0"/>
              <a:t>de ces composantes </a:t>
            </a:r>
            <a:r>
              <a:rPr lang="fr-CA" dirty="0" smtClean="0"/>
              <a:t>(</a:t>
            </a:r>
            <a:r>
              <a:rPr lang="fr-CA" i="1" dirty="0" smtClean="0"/>
              <a:t>Y</a:t>
            </a:r>
            <a:r>
              <a:rPr lang="fr-CA" dirty="0" smtClean="0"/>
              <a:t> = </a:t>
            </a:r>
            <a:r>
              <a:rPr lang="fr-FR" i="1" dirty="0" smtClean="0"/>
              <a:t>C</a:t>
            </a:r>
            <a:r>
              <a:rPr lang="fr-FR" dirty="0" smtClean="0"/>
              <a:t> </a:t>
            </a:r>
            <a:r>
              <a:rPr lang="fr-FR" dirty="0"/>
              <a:t>+ </a:t>
            </a:r>
            <a:r>
              <a:rPr lang="fr-FR" i="1" dirty="0"/>
              <a:t>I </a:t>
            </a:r>
            <a:r>
              <a:rPr lang="fr-FR" dirty="0"/>
              <a:t>+ </a:t>
            </a:r>
            <a:r>
              <a:rPr lang="fr-FR" i="1" dirty="0"/>
              <a:t>G</a:t>
            </a:r>
            <a:r>
              <a:rPr lang="fr-FR" dirty="0"/>
              <a:t> + </a:t>
            </a:r>
            <a:r>
              <a:rPr lang="fr-FR" i="1" dirty="0" smtClean="0"/>
              <a:t>XN</a:t>
            </a:r>
            <a:r>
              <a:rPr lang="fr-FR" dirty="0" smtClean="0"/>
              <a:t>) </a:t>
            </a:r>
            <a:r>
              <a:rPr lang="fr-CA" dirty="0" smtClean="0"/>
              <a:t>contribue </a:t>
            </a:r>
            <a:r>
              <a:rPr lang="fr-CA" dirty="0"/>
              <a:t>à la demande agrégée de biens et de services</a:t>
            </a:r>
            <a:r>
              <a:rPr lang="fr-CA" dirty="0" smtClean="0"/>
              <a:t>.</a:t>
            </a:r>
          </a:p>
          <a:p>
            <a:pPr lvl="1">
              <a:buFont typeface="Arial"/>
              <a:buChar char="•"/>
            </a:pPr>
            <a:r>
              <a:rPr lang="fr-CA" dirty="0" smtClean="0"/>
              <a:t>Pour comprendre la pente négative de la courbe de demande agrégée, nous devons donc étudier la relation entre le niveau des prix et la consommation, l’investissement et les exportations nettes. </a:t>
            </a:r>
          </a:p>
        </p:txBody>
      </p:sp>
    </p:spTree>
    <p:extLst>
      <p:ext uri="{BB962C8B-B14F-4D97-AF65-F5344CB8AC3E}">
        <p14:creationId xmlns:p14="http://schemas.microsoft.com/office/powerpoint/2010/main" val="823749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Figure 14.3 :</a:t>
            </a:r>
            <a:r>
              <a:rPr lang="fr-CA" sz="2600" dirty="0" smtClean="0"/>
              <a:t> </a:t>
            </a:r>
            <a:br>
              <a:rPr lang="fr-CA" sz="2600" dirty="0" smtClean="0"/>
            </a:br>
            <a:r>
              <a:rPr lang="fr-CA" sz="2600" dirty="0" smtClean="0"/>
              <a:t>La </a:t>
            </a:r>
            <a:r>
              <a:rPr lang="fr-CA" sz="2600" dirty="0"/>
              <a:t>courbe de demande agrégée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15</a:t>
            </a:fld>
            <a:endParaRPr lang="fr-CA" dirty="0"/>
          </a:p>
        </p:txBody>
      </p:sp>
      <p:pic>
        <p:nvPicPr>
          <p:cNvPr id="7" name="Espace réservé du contenu 6" descr="macro_figure14-3.jpg"/>
          <p:cNvPicPr>
            <a:picLocks noGrp="1" noChangeAspect="1"/>
          </p:cNvPicPr>
          <p:nvPr>
            <p:ph sz="quarter" idx="12"/>
          </p:nvPr>
        </p:nvPicPr>
        <p:blipFill>
          <a:blip r:embed="rId2"/>
          <a:srcRect l="-17404" r="-17404"/>
          <a:stretch>
            <a:fillRect/>
          </a:stretch>
        </p:blipFill>
        <p:spPr>
          <a:xfrm>
            <a:off x="152400" y="1600200"/>
            <a:ext cx="8847298" cy="4572000"/>
          </a:xfrm>
        </p:spPr>
      </p:pic>
    </p:spTree>
    <p:extLst>
      <p:ext uri="{BB962C8B-B14F-4D97-AF65-F5344CB8AC3E}">
        <p14:creationId xmlns:p14="http://schemas.microsoft.com/office/powerpoint/2010/main" val="14494384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4" y="199767"/>
            <a:ext cx="7058045" cy="1157531"/>
          </a:xfrm>
        </p:spPr>
        <p:txBody>
          <a:bodyPr/>
          <a:lstStyle/>
          <a:p>
            <a:r>
              <a:rPr lang="fr-CA" dirty="0"/>
              <a:t>La courbe de demande</a:t>
            </a:r>
            <a:r>
              <a:rPr lang="fr-CA" dirty="0" smtClean="0"/>
              <a:t> agrégée (suite)</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16</a:t>
            </a:fld>
            <a:endParaRPr lang="fr-CA" dirty="0"/>
          </a:p>
        </p:txBody>
      </p:sp>
      <p:sp>
        <p:nvSpPr>
          <p:cNvPr id="6" name="Espace réservé du contenu 5"/>
          <p:cNvSpPr>
            <a:spLocks noGrp="1"/>
          </p:cNvSpPr>
          <p:nvPr>
            <p:ph sz="quarter" idx="12"/>
          </p:nvPr>
        </p:nvSpPr>
        <p:spPr/>
        <p:txBody>
          <a:bodyPr/>
          <a:lstStyle/>
          <a:p>
            <a:r>
              <a:rPr lang="fr-CA" b="1" dirty="0"/>
              <a:t>Pourquoi la courbe de demande agrégée </a:t>
            </a:r>
            <a:r>
              <a:rPr lang="fr-CA" b="1" dirty="0" smtClean="0"/>
              <a:t>a</a:t>
            </a:r>
            <a:r>
              <a:rPr lang="fr-CA" b="1" dirty="0"/>
              <a:t>-t-elle</a:t>
            </a:r>
            <a:r>
              <a:rPr lang="fr-CA" b="1" dirty="0" smtClean="0"/>
              <a:t>    une </a:t>
            </a:r>
            <a:r>
              <a:rPr lang="fr-CA" b="1" dirty="0"/>
              <a:t>pente négative </a:t>
            </a:r>
            <a:r>
              <a:rPr lang="fr-CA" b="1" dirty="0" smtClean="0"/>
              <a:t>? (suite)</a:t>
            </a:r>
            <a:endParaRPr lang="fr-CA" b="1" dirty="0"/>
          </a:p>
          <a:p>
            <a:pPr lvl="1">
              <a:buFont typeface="Arial"/>
              <a:buChar char="•"/>
            </a:pPr>
            <a:r>
              <a:rPr lang="fr-CA" dirty="0" smtClean="0"/>
              <a:t>Le </a:t>
            </a:r>
            <a:r>
              <a:rPr lang="fr-CA" dirty="0"/>
              <a:t>niveau des prix et la consommation : </a:t>
            </a:r>
            <a:br>
              <a:rPr lang="fr-CA" dirty="0"/>
            </a:br>
            <a:r>
              <a:rPr lang="fr-CA" dirty="0"/>
              <a:t>l’effet des encaisses </a:t>
            </a:r>
            <a:r>
              <a:rPr lang="fr-CA" dirty="0" smtClean="0"/>
              <a:t>réelles.</a:t>
            </a:r>
          </a:p>
          <a:p>
            <a:pPr lvl="1">
              <a:buFont typeface="Arial"/>
              <a:buChar char="•"/>
            </a:pPr>
            <a:r>
              <a:rPr lang="fr-CA" dirty="0" smtClean="0"/>
              <a:t>Le </a:t>
            </a:r>
            <a:r>
              <a:rPr lang="fr-CA" dirty="0"/>
              <a:t>niveau des prix et l’investissement : </a:t>
            </a:r>
            <a:br>
              <a:rPr lang="fr-CA" dirty="0"/>
            </a:br>
            <a:r>
              <a:rPr lang="fr-CA" dirty="0"/>
              <a:t>l’effet du taux </a:t>
            </a:r>
            <a:r>
              <a:rPr lang="fr-CA" dirty="0" smtClean="0"/>
              <a:t>d’intérêt.</a:t>
            </a:r>
          </a:p>
          <a:p>
            <a:pPr lvl="1">
              <a:buFont typeface="Arial"/>
              <a:buChar char="•"/>
            </a:pPr>
            <a:r>
              <a:rPr lang="fr-CA" dirty="0" smtClean="0"/>
              <a:t>Le </a:t>
            </a:r>
            <a:r>
              <a:rPr lang="fr-CA" dirty="0"/>
              <a:t>niveau des prix et les exportations nettes : </a:t>
            </a:r>
            <a:br>
              <a:rPr lang="fr-CA" dirty="0"/>
            </a:br>
            <a:r>
              <a:rPr lang="fr-CA" dirty="0"/>
              <a:t>l’effet de substitution internationale.</a:t>
            </a:r>
          </a:p>
        </p:txBody>
      </p:sp>
    </p:spTree>
    <p:extLst>
      <p:ext uri="{BB962C8B-B14F-4D97-AF65-F5344CB8AC3E}">
        <p14:creationId xmlns:p14="http://schemas.microsoft.com/office/powerpoint/2010/main" val="27328878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Tableau 14.1 : La courbe de demande agrégée</a:t>
            </a:r>
            <a:r>
              <a:rPr lang="fr-CA" sz="2600" dirty="0" smtClean="0"/>
              <a:t> : un résumé</a:t>
            </a:r>
            <a:endParaRPr lang="fr-CA" sz="2600"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17</a:t>
            </a:fld>
            <a:endParaRPr lang="fr-CA" dirty="0"/>
          </a:p>
        </p:txBody>
      </p:sp>
      <p:pic>
        <p:nvPicPr>
          <p:cNvPr id="7" name="Espace réservé du contenu 6" descr="macro_tableau14-1_a.jpg"/>
          <p:cNvPicPr>
            <a:picLocks noGrp="1" noChangeAspect="1"/>
          </p:cNvPicPr>
          <p:nvPr>
            <p:ph sz="quarter" idx="12"/>
          </p:nvPr>
        </p:nvPicPr>
        <p:blipFill>
          <a:blip r:embed="rId2"/>
          <a:srcRect t="-16004" b="-16004"/>
          <a:stretch>
            <a:fillRect/>
          </a:stretch>
        </p:blipFill>
        <p:spPr>
          <a:xfrm>
            <a:off x="1295400" y="1828800"/>
            <a:ext cx="6629400" cy="3425861"/>
          </a:xfrm>
        </p:spPr>
      </p:pic>
    </p:spTree>
    <p:extLst>
      <p:ext uri="{BB962C8B-B14F-4D97-AF65-F5344CB8AC3E}">
        <p14:creationId xmlns:p14="http://schemas.microsoft.com/office/powerpoint/2010/main" val="37778878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Tableau 14.1 : La courbe de demande agrégée</a:t>
            </a:r>
            <a:r>
              <a:rPr lang="fr-CA" sz="2600" dirty="0" smtClean="0"/>
              <a:t> : un résumé (suite)</a:t>
            </a:r>
            <a:endParaRPr lang="fr-CA" sz="2600"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18</a:t>
            </a:fld>
            <a:endParaRPr lang="fr-CA" dirty="0"/>
          </a:p>
        </p:txBody>
      </p:sp>
      <p:pic>
        <p:nvPicPr>
          <p:cNvPr id="7" name="Espace réservé du contenu 6" descr="macro_tableau14-1_b.jpg"/>
          <p:cNvPicPr>
            <a:picLocks noGrp="1" noChangeAspect="1"/>
          </p:cNvPicPr>
          <p:nvPr>
            <p:ph sz="quarter" idx="12"/>
          </p:nvPr>
        </p:nvPicPr>
        <p:blipFill>
          <a:blip r:embed="rId2"/>
          <a:srcRect l="-42378" r="-42378"/>
          <a:stretch>
            <a:fillRect/>
          </a:stretch>
        </p:blipFill>
        <p:spPr>
          <a:xfrm>
            <a:off x="0" y="1524000"/>
            <a:ext cx="8905509" cy="4602082"/>
          </a:xfrm>
        </p:spPr>
      </p:pic>
    </p:spTree>
    <p:extLst>
      <p:ext uri="{BB962C8B-B14F-4D97-AF65-F5344CB8AC3E}">
        <p14:creationId xmlns:p14="http://schemas.microsoft.com/office/powerpoint/2010/main" val="10065398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smtClean="0"/>
              <a:t>La courbe d’offre agrégée</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19</a:t>
            </a:fld>
            <a:endParaRPr lang="fr-CA" dirty="0"/>
          </a:p>
        </p:txBody>
      </p:sp>
      <p:sp>
        <p:nvSpPr>
          <p:cNvPr id="6" name="Espace réservé du contenu 5"/>
          <p:cNvSpPr>
            <a:spLocks noGrp="1"/>
          </p:cNvSpPr>
          <p:nvPr>
            <p:ph sz="quarter" idx="12"/>
          </p:nvPr>
        </p:nvSpPr>
        <p:spPr/>
        <p:txBody>
          <a:bodyPr/>
          <a:lstStyle/>
          <a:p>
            <a:pPr lvl="1"/>
            <a:r>
              <a:rPr lang="fr-CA" dirty="0" smtClean="0"/>
              <a:t>La courbe d’offre agrégée montre la quantité totale       de biens et de services que les entreprises produisent et vendent, pour chaque niveau des prix.  </a:t>
            </a:r>
          </a:p>
          <a:p>
            <a:pPr lvl="1"/>
            <a:r>
              <a:rPr lang="fr-CA" dirty="0" smtClean="0"/>
              <a:t>À long terme, la courbe d’offre agrégée est verticale, tandis qu’à court terme, elle a une pente positive. </a:t>
            </a:r>
          </a:p>
        </p:txBody>
      </p:sp>
    </p:spTree>
    <p:extLst>
      <p:ext uri="{BB962C8B-B14F-4D97-AF65-F5344CB8AC3E}">
        <p14:creationId xmlns:p14="http://schemas.microsoft.com/office/powerpoint/2010/main" val="16517587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CA" sz="3200" dirty="0" smtClean="0"/>
              <a:t>Partie 6 : Les fluctuations économiques à court terme</a:t>
            </a:r>
            <a:endParaRPr lang="fr-CA" sz="3200"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a:t>
            </a:fld>
            <a:endParaRPr lang="fr-CA" dirty="0"/>
          </a:p>
        </p:txBody>
      </p:sp>
      <p:sp>
        <p:nvSpPr>
          <p:cNvPr id="5" name="Espace réservé du texte 4"/>
          <p:cNvSpPr>
            <a:spLocks noGrp="1"/>
          </p:cNvSpPr>
          <p:nvPr>
            <p:ph type="body" sz="quarter" idx="13"/>
          </p:nvPr>
        </p:nvSpPr>
        <p:spPr/>
        <p:txBody>
          <a:bodyPr/>
          <a:lstStyle/>
          <a:p>
            <a:r>
              <a:rPr lang="fr-CA" dirty="0" smtClean="0"/>
              <a:t>14</a:t>
            </a:r>
            <a:endParaRPr lang="fr-CA" dirty="0"/>
          </a:p>
        </p:txBody>
      </p:sp>
      <p:sp>
        <p:nvSpPr>
          <p:cNvPr id="8" name="Espace réservé du contenu 7"/>
          <p:cNvSpPr>
            <a:spLocks noGrp="1"/>
          </p:cNvSpPr>
          <p:nvPr>
            <p:ph sz="quarter" idx="12"/>
          </p:nvPr>
        </p:nvSpPr>
        <p:spPr>
          <a:xfrm>
            <a:off x="304800" y="2819400"/>
            <a:ext cx="8610780" cy="2376265"/>
          </a:xfrm>
        </p:spPr>
        <p:txBody>
          <a:bodyPr/>
          <a:lstStyle/>
          <a:p>
            <a:pPr algn="ctr"/>
            <a:r>
              <a:rPr lang="fr-CA" sz="4400" b="1" dirty="0" smtClean="0">
                <a:solidFill>
                  <a:srgbClr val="197780"/>
                </a:solidFill>
              </a:rPr>
              <a:t>L’offre et la demande </a:t>
            </a:r>
          </a:p>
          <a:p>
            <a:pPr algn="ctr"/>
            <a:r>
              <a:rPr lang="fr-CA" sz="4400" b="1" dirty="0" smtClean="0">
                <a:solidFill>
                  <a:srgbClr val="197780"/>
                </a:solidFill>
              </a:rPr>
              <a:t>agrégées</a:t>
            </a:r>
            <a:endParaRPr lang="fr-CA" sz="4400" b="1" dirty="0">
              <a:solidFill>
                <a:srgbClr val="19778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smtClean="0"/>
              <a:t>La courbe d’offre agrégée (suite)</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20</a:t>
            </a:fld>
            <a:endParaRPr lang="fr-CA" dirty="0"/>
          </a:p>
        </p:txBody>
      </p:sp>
      <p:sp>
        <p:nvSpPr>
          <p:cNvPr id="6" name="Espace réservé du contenu 5"/>
          <p:cNvSpPr>
            <a:spLocks noGrp="1"/>
          </p:cNvSpPr>
          <p:nvPr>
            <p:ph sz="quarter" idx="12"/>
          </p:nvPr>
        </p:nvSpPr>
        <p:spPr/>
        <p:txBody>
          <a:bodyPr/>
          <a:lstStyle/>
          <a:p>
            <a:r>
              <a:rPr lang="fr-CA" b="1" dirty="0"/>
              <a:t>Pourquoi la courbe d’offre agrégée </a:t>
            </a:r>
            <a:r>
              <a:rPr lang="fr-CA" b="1" dirty="0" smtClean="0"/>
              <a:t>à </a:t>
            </a:r>
            <a:r>
              <a:rPr lang="fr-CA" b="1" dirty="0"/>
              <a:t>long terme</a:t>
            </a:r>
            <a:r>
              <a:rPr lang="fr-CA" b="1" dirty="0" smtClean="0"/>
              <a:t>    est</a:t>
            </a:r>
            <a:r>
              <a:rPr lang="fr-CA" b="1" dirty="0"/>
              <a:t>-elle verticale </a:t>
            </a:r>
            <a:r>
              <a:rPr lang="fr-CA" b="1" dirty="0" smtClean="0"/>
              <a:t>?</a:t>
            </a:r>
          </a:p>
          <a:p>
            <a:pPr lvl="1">
              <a:buFont typeface="Arial"/>
              <a:buChar char="•"/>
            </a:pPr>
            <a:r>
              <a:rPr lang="fr-CA" dirty="0" smtClean="0"/>
              <a:t>À </a:t>
            </a:r>
            <a:r>
              <a:rPr lang="fr-CA" dirty="0"/>
              <a:t>long terme, la production de biens et de services</a:t>
            </a:r>
            <a:r>
              <a:rPr lang="fr-CA" dirty="0" smtClean="0"/>
              <a:t>  d’une </a:t>
            </a:r>
            <a:r>
              <a:rPr lang="fr-CA" dirty="0"/>
              <a:t>économie (soit le PIB réel) dépend de l’offre de travail, de ressources naturelles et de capital ainsi que de la technologie utilisée pour transformer</a:t>
            </a:r>
            <a:r>
              <a:rPr lang="fr-CA" dirty="0" smtClean="0"/>
              <a:t>                    ces </a:t>
            </a:r>
            <a:r>
              <a:rPr lang="fr-CA" dirty="0"/>
              <a:t>ressources en biens et</a:t>
            </a:r>
            <a:r>
              <a:rPr lang="fr-CA" dirty="0" smtClean="0"/>
              <a:t> en services</a:t>
            </a:r>
            <a:r>
              <a:rPr lang="fr-CA" dirty="0"/>
              <a:t>. </a:t>
            </a:r>
            <a:r>
              <a:rPr lang="fr-CA" dirty="0" smtClean="0"/>
              <a:t> </a:t>
            </a:r>
          </a:p>
          <a:p>
            <a:pPr lvl="1">
              <a:buFont typeface="Arial"/>
              <a:buChar char="•"/>
            </a:pPr>
            <a:r>
              <a:rPr lang="fr-CA" dirty="0" smtClean="0"/>
              <a:t>Le </a:t>
            </a:r>
            <a:r>
              <a:rPr lang="fr-CA" dirty="0"/>
              <a:t>niveau des prix n’ayant aucune influence sur</a:t>
            </a:r>
            <a:r>
              <a:rPr lang="fr-CA" dirty="0" smtClean="0"/>
              <a:t> les </a:t>
            </a:r>
            <a:r>
              <a:rPr lang="fr-CA" dirty="0"/>
              <a:t>facteurs déterminant le PIB réel à long terme, </a:t>
            </a:r>
            <a:r>
              <a:rPr lang="fr-CA" dirty="0" smtClean="0"/>
              <a:t>la </a:t>
            </a:r>
            <a:r>
              <a:rPr lang="fr-CA" dirty="0"/>
              <a:t>courbe d’offre agrégée à long terme est donc </a:t>
            </a:r>
            <a:r>
              <a:rPr lang="fr-CA" dirty="0" smtClean="0"/>
              <a:t>verticale.  </a:t>
            </a:r>
            <a:endParaRPr lang="fr-CA" dirty="0"/>
          </a:p>
        </p:txBody>
      </p:sp>
    </p:spTree>
    <p:extLst>
      <p:ext uri="{BB962C8B-B14F-4D97-AF65-F5344CB8AC3E}">
        <p14:creationId xmlns:p14="http://schemas.microsoft.com/office/powerpoint/2010/main" val="5692409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Figure </a:t>
            </a:r>
            <a:r>
              <a:rPr lang="fr-CA" sz="2600" dirty="0" smtClean="0"/>
              <a:t>14.5 </a:t>
            </a:r>
            <a:r>
              <a:rPr lang="fr-CA" sz="2600" dirty="0"/>
              <a:t>: La courbe d’offre agrégée</a:t>
            </a:r>
            <a:r>
              <a:rPr lang="fr-CA" sz="2600" dirty="0" smtClean="0"/>
              <a:t> </a:t>
            </a:r>
            <a:br>
              <a:rPr lang="fr-CA" sz="2600" dirty="0" smtClean="0"/>
            </a:br>
            <a:r>
              <a:rPr lang="fr-CA" sz="2600" dirty="0" smtClean="0"/>
              <a:t>à </a:t>
            </a:r>
            <a:r>
              <a:rPr lang="fr-CA" sz="2600" dirty="0"/>
              <a:t>long terme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21</a:t>
            </a:fld>
            <a:endParaRPr lang="fr-CA" dirty="0"/>
          </a:p>
        </p:txBody>
      </p:sp>
      <p:pic>
        <p:nvPicPr>
          <p:cNvPr id="7" name="Espace réservé du contenu 6" descr="macro_figure14-5.jpg"/>
          <p:cNvPicPr>
            <a:picLocks noGrp="1" noChangeAspect="1"/>
          </p:cNvPicPr>
          <p:nvPr>
            <p:ph sz="quarter" idx="12"/>
          </p:nvPr>
        </p:nvPicPr>
        <p:blipFill>
          <a:blip r:embed="rId2"/>
          <a:srcRect l="-12113" r="-12113"/>
          <a:stretch>
            <a:fillRect/>
          </a:stretch>
        </p:blipFill>
        <p:spPr>
          <a:xfrm>
            <a:off x="152399" y="1524001"/>
            <a:ext cx="8839201" cy="4567816"/>
          </a:xfrm>
        </p:spPr>
      </p:pic>
    </p:spTree>
    <p:extLst>
      <p:ext uri="{BB962C8B-B14F-4D97-AF65-F5344CB8AC3E}">
        <p14:creationId xmlns:p14="http://schemas.microsoft.com/office/powerpoint/2010/main" val="33657421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smtClean="0"/>
              <a:t>La courbe d’offre agrégée (suite)</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22</a:t>
            </a:fld>
            <a:endParaRPr lang="fr-CA" dirty="0"/>
          </a:p>
        </p:txBody>
      </p:sp>
      <p:sp>
        <p:nvSpPr>
          <p:cNvPr id="6" name="Espace réservé du contenu 5"/>
          <p:cNvSpPr>
            <a:spLocks noGrp="1"/>
          </p:cNvSpPr>
          <p:nvPr>
            <p:ph sz="quarter" idx="12"/>
          </p:nvPr>
        </p:nvSpPr>
        <p:spPr/>
        <p:txBody>
          <a:bodyPr/>
          <a:lstStyle/>
          <a:p>
            <a:r>
              <a:rPr lang="fr-CA" b="1" dirty="0"/>
              <a:t>Pourquoi la courbe d’offre agrégée à long </a:t>
            </a:r>
            <a:r>
              <a:rPr lang="fr-CA" b="1" dirty="0" smtClean="0"/>
              <a:t>terme      se </a:t>
            </a:r>
            <a:r>
              <a:rPr lang="fr-CA" b="1" dirty="0"/>
              <a:t>déplace-t-elle </a:t>
            </a:r>
            <a:r>
              <a:rPr lang="fr-CA" b="1" dirty="0" smtClean="0"/>
              <a:t>?</a:t>
            </a:r>
          </a:p>
          <a:p>
            <a:pPr lvl="1">
              <a:buFont typeface="Arial"/>
              <a:buChar char="•"/>
            </a:pPr>
            <a:r>
              <a:rPr lang="fr-CA" dirty="0" smtClean="0"/>
              <a:t>Tout </a:t>
            </a:r>
            <a:r>
              <a:rPr lang="fr-CA" dirty="0"/>
              <a:t>événement modifiant le niveau de production naturel provoque un déplacement de la courbe d’offre agrégée.</a:t>
            </a:r>
            <a:r>
              <a:rPr lang="fr-CA" dirty="0" smtClean="0"/>
              <a:t> </a:t>
            </a:r>
          </a:p>
          <a:p>
            <a:pPr lvl="2">
              <a:buFont typeface="Arial"/>
              <a:buChar char="•"/>
            </a:pPr>
            <a:r>
              <a:rPr lang="fr-CA" dirty="0" smtClean="0"/>
              <a:t>Les déplacements dus à la main-d’œuvre.</a:t>
            </a:r>
          </a:p>
          <a:p>
            <a:pPr lvl="2">
              <a:buFont typeface="Arial"/>
              <a:buChar char="•"/>
            </a:pPr>
            <a:r>
              <a:rPr lang="fr-CA" dirty="0" smtClean="0"/>
              <a:t>Les déplacements dus au capital.</a:t>
            </a:r>
          </a:p>
          <a:p>
            <a:pPr lvl="2">
              <a:buFont typeface="Arial"/>
              <a:buChar char="•"/>
            </a:pPr>
            <a:r>
              <a:rPr lang="fr-CA" dirty="0" smtClean="0"/>
              <a:t>Les déplacements dus aux ressources naturelles.</a:t>
            </a:r>
          </a:p>
          <a:p>
            <a:pPr lvl="2">
              <a:buFont typeface="Arial"/>
              <a:buChar char="•"/>
            </a:pPr>
            <a:r>
              <a:rPr lang="fr-CA" dirty="0" smtClean="0"/>
              <a:t>Les déplacements dus aux connaissances technologiques.</a:t>
            </a:r>
            <a:endParaRPr lang="fr-CA" dirty="0"/>
          </a:p>
        </p:txBody>
      </p:sp>
    </p:spTree>
    <p:extLst>
      <p:ext uri="{BB962C8B-B14F-4D97-AF65-F5344CB8AC3E}">
        <p14:creationId xmlns:p14="http://schemas.microsoft.com/office/powerpoint/2010/main" val="16546304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smtClean="0"/>
              <a:t>La courbe d’offre agrégée (suite)</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23</a:t>
            </a:fld>
            <a:endParaRPr lang="fr-CA" dirty="0"/>
          </a:p>
        </p:txBody>
      </p:sp>
      <p:sp>
        <p:nvSpPr>
          <p:cNvPr id="6" name="Espace réservé du contenu 5"/>
          <p:cNvSpPr>
            <a:spLocks noGrp="1"/>
          </p:cNvSpPr>
          <p:nvPr>
            <p:ph sz="quarter" idx="12"/>
          </p:nvPr>
        </p:nvSpPr>
        <p:spPr/>
        <p:txBody>
          <a:bodyPr/>
          <a:lstStyle/>
          <a:p>
            <a:r>
              <a:rPr lang="fr-CA" b="1" dirty="0"/>
              <a:t>L’utilisation de la demande agrégée et de l’offre agrégée pour expliquer la croissance </a:t>
            </a:r>
            <a:r>
              <a:rPr lang="fr-CA" b="1" dirty="0" smtClean="0"/>
              <a:t>et </a:t>
            </a:r>
            <a:r>
              <a:rPr lang="fr-CA" b="1" dirty="0"/>
              <a:t>l’inflation à long </a:t>
            </a:r>
            <a:r>
              <a:rPr lang="fr-CA" b="1" dirty="0" smtClean="0"/>
              <a:t>terme</a:t>
            </a:r>
          </a:p>
          <a:p>
            <a:pPr lvl="1">
              <a:buFont typeface="Arial"/>
              <a:buChar char="•"/>
            </a:pPr>
            <a:r>
              <a:rPr lang="fr-CA" dirty="0" smtClean="0"/>
              <a:t>Après </a:t>
            </a:r>
            <a:r>
              <a:rPr lang="fr-CA" dirty="0"/>
              <a:t>avoir abordé les courbes de demande agrégée</a:t>
            </a:r>
            <a:r>
              <a:rPr lang="fr-CA" dirty="0" smtClean="0"/>
              <a:t>    et d’offre </a:t>
            </a:r>
            <a:r>
              <a:rPr lang="fr-CA" dirty="0"/>
              <a:t>agrégée à </a:t>
            </a:r>
            <a:r>
              <a:rPr lang="fr-CA" dirty="0" smtClean="0"/>
              <a:t>long terme</a:t>
            </a:r>
            <a:r>
              <a:rPr lang="fr-CA" dirty="0"/>
              <a:t>, il nous est maintenant possible de décrire d’une nouvelle façon </a:t>
            </a:r>
            <a:r>
              <a:rPr lang="fr-CA" dirty="0" smtClean="0"/>
              <a:t>les tendances </a:t>
            </a:r>
            <a:r>
              <a:rPr lang="fr-CA" dirty="0"/>
              <a:t>économiques à long terme.</a:t>
            </a:r>
          </a:p>
        </p:txBody>
      </p:sp>
    </p:spTree>
    <p:extLst>
      <p:ext uri="{BB962C8B-B14F-4D97-AF65-F5344CB8AC3E}">
        <p14:creationId xmlns:p14="http://schemas.microsoft.com/office/powerpoint/2010/main" val="15546410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35696" y="260648"/>
            <a:ext cx="6864370" cy="1157531"/>
          </a:xfrm>
        </p:spPr>
        <p:txBody>
          <a:bodyPr/>
          <a:lstStyle/>
          <a:p>
            <a:r>
              <a:rPr lang="fr-CA" sz="2400" dirty="0"/>
              <a:t>Figure </a:t>
            </a:r>
            <a:r>
              <a:rPr lang="fr-CA" sz="2400" dirty="0" smtClean="0"/>
              <a:t>14.6 </a:t>
            </a:r>
            <a:r>
              <a:rPr lang="fr-CA" sz="2400" dirty="0"/>
              <a:t>: La croissance et l’inflation</a:t>
            </a:r>
            <a:r>
              <a:rPr lang="fr-CA" sz="2400" dirty="0" smtClean="0"/>
              <a:t>      </a:t>
            </a:r>
            <a:br>
              <a:rPr lang="fr-CA" sz="2400" dirty="0" smtClean="0"/>
            </a:br>
            <a:r>
              <a:rPr lang="fr-CA" sz="2400" dirty="0" smtClean="0"/>
              <a:t>à </a:t>
            </a:r>
            <a:r>
              <a:rPr lang="fr-CA" sz="2400" dirty="0"/>
              <a:t>long terme </a:t>
            </a:r>
            <a:r>
              <a:rPr lang="fr-CA" sz="2400" dirty="0" smtClean="0"/>
              <a:t>selon </a:t>
            </a:r>
            <a:r>
              <a:rPr lang="fr-CA" sz="2400" dirty="0"/>
              <a:t>le modèle de l’offre et de</a:t>
            </a:r>
            <a:r>
              <a:rPr lang="fr-CA" sz="2400" dirty="0" smtClean="0"/>
              <a:t>  </a:t>
            </a:r>
            <a:br>
              <a:rPr lang="fr-CA" sz="2400" dirty="0" smtClean="0"/>
            </a:br>
            <a:r>
              <a:rPr lang="fr-CA" sz="2400" dirty="0" smtClean="0"/>
              <a:t>la </a:t>
            </a:r>
            <a:r>
              <a:rPr lang="fr-CA" sz="2400" dirty="0"/>
              <a:t>demande agrégées</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24</a:t>
            </a:fld>
            <a:endParaRPr lang="fr-CA" dirty="0"/>
          </a:p>
        </p:txBody>
      </p:sp>
      <p:pic>
        <p:nvPicPr>
          <p:cNvPr id="7" name="Espace réservé du contenu 6" descr="macro_figure14-6.jpg"/>
          <p:cNvPicPr>
            <a:picLocks noGrp="1" noChangeAspect="1"/>
          </p:cNvPicPr>
          <p:nvPr>
            <p:ph sz="quarter" idx="12"/>
          </p:nvPr>
        </p:nvPicPr>
        <p:blipFill>
          <a:blip r:embed="rId2"/>
          <a:srcRect l="-44639" r="-44639"/>
          <a:stretch>
            <a:fillRect/>
          </a:stretch>
        </p:blipFill>
        <p:spPr>
          <a:xfrm>
            <a:off x="-1" y="1524000"/>
            <a:ext cx="8994753" cy="4648200"/>
          </a:xfrm>
        </p:spPr>
      </p:pic>
    </p:spTree>
    <p:extLst>
      <p:ext uri="{BB962C8B-B14F-4D97-AF65-F5344CB8AC3E}">
        <p14:creationId xmlns:p14="http://schemas.microsoft.com/office/powerpoint/2010/main" val="10315809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smtClean="0"/>
              <a:t>La courbe d’offre agrégée (suite)</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25</a:t>
            </a:fld>
            <a:endParaRPr lang="fr-CA" dirty="0"/>
          </a:p>
        </p:txBody>
      </p:sp>
      <p:sp>
        <p:nvSpPr>
          <p:cNvPr id="6" name="Espace réservé du contenu 5"/>
          <p:cNvSpPr>
            <a:spLocks noGrp="1"/>
          </p:cNvSpPr>
          <p:nvPr>
            <p:ph sz="quarter" idx="12"/>
          </p:nvPr>
        </p:nvSpPr>
        <p:spPr/>
        <p:txBody>
          <a:bodyPr/>
          <a:lstStyle/>
          <a:p>
            <a:r>
              <a:rPr lang="fr-CA" b="1" dirty="0"/>
              <a:t>Pourquoi la courbe d’offre agrégée</a:t>
            </a:r>
            <a:r>
              <a:rPr lang="fr-CA" b="1" dirty="0" smtClean="0"/>
              <a:t> à </a:t>
            </a:r>
            <a:r>
              <a:rPr lang="fr-CA" b="1" dirty="0"/>
              <a:t>court terme</a:t>
            </a:r>
            <a:r>
              <a:rPr lang="fr-CA" b="1" dirty="0" smtClean="0"/>
              <a:t>      a</a:t>
            </a:r>
            <a:r>
              <a:rPr lang="fr-CA" b="1" dirty="0"/>
              <a:t>-t-elle une pente positive </a:t>
            </a:r>
            <a:r>
              <a:rPr lang="fr-CA" b="1" dirty="0" smtClean="0"/>
              <a:t>?</a:t>
            </a:r>
          </a:p>
          <a:p>
            <a:pPr lvl="1">
              <a:buFont typeface="Arial"/>
              <a:buChar char="•"/>
            </a:pPr>
            <a:r>
              <a:rPr lang="fr-CA" dirty="0" smtClean="0"/>
              <a:t>Sur </a:t>
            </a:r>
            <a:r>
              <a:rPr lang="fr-CA" dirty="0"/>
              <a:t>une période d’un an ou deux, une augmentation </a:t>
            </a:r>
            <a:br>
              <a:rPr lang="fr-CA" dirty="0"/>
            </a:br>
            <a:r>
              <a:rPr lang="fr-CA" dirty="0"/>
              <a:t>du niveau général des prix dans l’économie a tendance </a:t>
            </a:r>
            <a:br>
              <a:rPr lang="fr-CA" dirty="0"/>
            </a:br>
            <a:r>
              <a:rPr lang="fr-CA" dirty="0"/>
              <a:t>à faire augmenter la quantité de biens et de services offerts, alors qu’une réduction des prix provoque </a:t>
            </a:r>
            <a:br>
              <a:rPr lang="fr-CA" dirty="0"/>
            </a:br>
            <a:r>
              <a:rPr lang="fr-CA" dirty="0"/>
              <a:t>l’effet inverse. </a:t>
            </a:r>
          </a:p>
        </p:txBody>
      </p:sp>
    </p:spTree>
    <p:extLst>
      <p:ext uri="{BB962C8B-B14F-4D97-AF65-F5344CB8AC3E}">
        <p14:creationId xmlns:p14="http://schemas.microsoft.com/office/powerpoint/2010/main" val="37099626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Figure </a:t>
            </a:r>
            <a:r>
              <a:rPr lang="fr-CA" sz="2600" dirty="0" smtClean="0"/>
              <a:t>14.7 </a:t>
            </a:r>
            <a:r>
              <a:rPr lang="fr-CA" sz="2600" dirty="0"/>
              <a:t>: La courbe d’offre agrégée</a:t>
            </a:r>
            <a:r>
              <a:rPr lang="fr-CA" sz="2600" dirty="0" smtClean="0"/>
              <a:t> </a:t>
            </a:r>
            <a:br>
              <a:rPr lang="fr-CA" sz="2600" dirty="0" smtClean="0"/>
            </a:br>
            <a:r>
              <a:rPr lang="fr-CA" sz="2600" dirty="0" smtClean="0"/>
              <a:t>à </a:t>
            </a:r>
            <a:r>
              <a:rPr lang="fr-CA" sz="2600" dirty="0"/>
              <a:t>court terme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26</a:t>
            </a:fld>
            <a:endParaRPr lang="fr-CA" dirty="0"/>
          </a:p>
        </p:txBody>
      </p:sp>
      <p:pic>
        <p:nvPicPr>
          <p:cNvPr id="7" name="Espace réservé du contenu 6" descr="macro_figure14-7.jpg"/>
          <p:cNvPicPr>
            <a:picLocks noGrp="1" noChangeAspect="1"/>
          </p:cNvPicPr>
          <p:nvPr>
            <p:ph sz="quarter" idx="12"/>
          </p:nvPr>
        </p:nvPicPr>
        <p:blipFill>
          <a:blip r:embed="rId2"/>
          <a:srcRect l="-12408" r="-12408"/>
          <a:stretch>
            <a:fillRect/>
          </a:stretch>
        </p:blipFill>
        <p:spPr>
          <a:xfrm>
            <a:off x="152400" y="1524000"/>
            <a:ext cx="8847298" cy="4572000"/>
          </a:xfrm>
        </p:spPr>
      </p:pic>
    </p:spTree>
    <p:extLst>
      <p:ext uri="{BB962C8B-B14F-4D97-AF65-F5344CB8AC3E}">
        <p14:creationId xmlns:p14="http://schemas.microsoft.com/office/powerpoint/2010/main" val="9525850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smtClean="0"/>
              <a:t>La courbe d’offre agrégée (suite)</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27</a:t>
            </a:fld>
            <a:endParaRPr lang="fr-CA" dirty="0"/>
          </a:p>
        </p:txBody>
      </p:sp>
      <p:sp>
        <p:nvSpPr>
          <p:cNvPr id="6" name="Espace réservé du contenu 5"/>
          <p:cNvSpPr>
            <a:spLocks noGrp="1"/>
          </p:cNvSpPr>
          <p:nvPr>
            <p:ph sz="quarter" idx="12"/>
          </p:nvPr>
        </p:nvSpPr>
        <p:spPr/>
        <p:txBody>
          <a:bodyPr/>
          <a:lstStyle/>
          <a:p>
            <a:r>
              <a:rPr lang="fr-CA" b="1" dirty="0"/>
              <a:t>Le court terme et le long </a:t>
            </a:r>
            <a:r>
              <a:rPr lang="fr-CA" b="1" dirty="0" smtClean="0"/>
              <a:t>terme</a:t>
            </a:r>
          </a:p>
          <a:p>
            <a:pPr lvl="1">
              <a:buFont typeface="Arial"/>
              <a:buChar char="•"/>
            </a:pPr>
            <a:r>
              <a:rPr lang="fr-CA" dirty="0" smtClean="0"/>
              <a:t>La production dévie de son niveau naturel quand            le niveau général des prix s’écarte du niveau anticipé, comme le montre la formule mathématique suivante :</a:t>
            </a:r>
          </a:p>
          <a:p>
            <a:pPr lvl="1">
              <a:buNone/>
            </a:pPr>
            <a:r>
              <a:rPr lang="fr-CA" dirty="0" smtClean="0"/>
              <a:t>				       </a:t>
            </a:r>
            <a:r>
              <a:rPr lang="fr-CA" sz="2000" dirty="0" smtClean="0"/>
              <a:t>Niveau de</a:t>
            </a:r>
          </a:p>
          <a:p>
            <a:pPr lvl="1">
              <a:buNone/>
            </a:pPr>
            <a:r>
              <a:rPr lang="fr-CA" sz="2000" dirty="0" smtClean="0"/>
              <a:t> 		Production offerte  =  production  +</a:t>
            </a:r>
          </a:p>
          <a:p>
            <a:pPr lvl="1">
              <a:buNone/>
            </a:pPr>
            <a:r>
              <a:rPr lang="fr-CA" sz="2000" dirty="0" smtClean="0"/>
              <a:t>				           naturel</a:t>
            </a:r>
          </a:p>
          <a:p>
            <a:endParaRPr lang="fr-CA" dirty="0" smtClean="0"/>
          </a:p>
        </p:txBody>
      </p:sp>
      <p:graphicFrame>
        <p:nvGraphicFramePr>
          <p:cNvPr id="8" name="Objet 7"/>
          <p:cNvGraphicFramePr>
            <a:graphicFrameLocks noChangeAspect="1"/>
          </p:cNvGraphicFramePr>
          <p:nvPr/>
        </p:nvGraphicFramePr>
        <p:xfrm>
          <a:off x="5181600" y="3429000"/>
          <a:ext cx="2743200" cy="1182029"/>
        </p:xfrm>
        <a:graphic>
          <a:graphicData uri="http://schemas.openxmlformats.org/presentationml/2006/ole">
            <mc:AlternateContent xmlns:mc="http://schemas.openxmlformats.org/markup-compatibility/2006">
              <mc:Choice xmlns:v="urn:schemas-microsoft-com:vml" Requires="v">
                <p:oleObj spid="_x0000_s50183" name="Équation" r:id="rId3" imgW="1562100" imgH="673100" progId="Equation.3">
                  <p:embed/>
                </p:oleObj>
              </mc:Choice>
              <mc:Fallback>
                <p:oleObj name="Équation" r:id="rId3" imgW="1562100" imgH="6731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3429000"/>
                        <a:ext cx="2743200" cy="11820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Multiply 1"/>
          <p:cNvSpPr/>
          <p:nvPr/>
        </p:nvSpPr>
        <p:spPr>
          <a:xfrm>
            <a:off x="1187624" y="1210373"/>
            <a:ext cx="6240376" cy="466399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41990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Tableau 14.2 : La courbe d’offre agrégée</a:t>
            </a:r>
            <a:r>
              <a:rPr lang="fr-CA" sz="2600" dirty="0" smtClean="0"/>
              <a:t> </a:t>
            </a:r>
            <a:br>
              <a:rPr lang="fr-CA" sz="2600" dirty="0" smtClean="0"/>
            </a:br>
            <a:r>
              <a:rPr lang="fr-CA" sz="2600" dirty="0" smtClean="0"/>
              <a:t>à </a:t>
            </a:r>
            <a:r>
              <a:rPr lang="fr-CA" sz="2600" dirty="0"/>
              <a:t>court terme</a:t>
            </a:r>
            <a:r>
              <a:rPr lang="fr-CA" sz="2600" dirty="0" smtClean="0"/>
              <a:t> : un </a:t>
            </a:r>
            <a:r>
              <a:rPr lang="fr-CA" sz="2600" dirty="0"/>
              <a:t>résumé</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28</a:t>
            </a:fld>
            <a:endParaRPr lang="fr-CA" dirty="0"/>
          </a:p>
        </p:txBody>
      </p:sp>
      <p:pic>
        <p:nvPicPr>
          <p:cNvPr id="7" name="Espace réservé du contenu 6" descr="macro_tableau14-2_a.jpg"/>
          <p:cNvPicPr>
            <a:picLocks noGrp="1" noChangeAspect="1"/>
          </p:cNvPicPr>
          <p:nvPr>
            <p:ph sz="quarter" idx="12"/>
          </p:nvPr>
        </p:nvPicPr>
        <p:blipFill>
          <a:blip r:embed="rId2"/>
          <a:srcRect t="-40906" b="-40906"/>
          <a:stretch>
            <a:fillRect/>
          </a:stretch>
        </p:blipFill>
        <p:spPr>
          <a:xfrm>
            <a:off x="609600" y="1447800"/>
            <a:ext cx="7848600" cy="4055905"/>
          </a:xfrm>
        </p:spPr>
      </p:pic>
    </p:spTree>
    <p:extLst>
      <p:ext uri="{BB962C8B-B14F-4D97-AF65-F5344CB8AC3E}">
        <p14:creationId xmlns:p14="http://schemas.microsoft.com/office/powerpoint/2010/main" val="4106561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Tableau 14.2 : La courbe d’offre agrégée</a:t>
            </a:r>
            <a:r>
              <a:rPr lang="fr-CA" sz="2600" dirty="0" smtClean="0"/>
              <a:t> </a:t>
            </a:r>
            <a:br>
              <a:rPr lang="fr-CA" sz="2600" dirty="0" smtClean="0"/>
            </a:br>
            <a:r>
              <a:rPr lang="fr-CA" sz="2600" dirty="0" smtClean="0"/>
              <a:t>à </a:t>
            </a:r>
            <a:r>
              <a:rPr lang="fr-CA" sz="2600" dirty="0"/>
              <a:t>court terme</a:t>
            </a:r>
            <a:r>
              <a:rPr lang="fr-CA" sz="2600" dirty="0" smtClean="0"/>
              <a:t> : un résumé (suite)</a:t>
            </a:r>
            <a:endParaRPr lang="fr-CA" sz="2600"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29</a:t>
            </a:fld>
            <a:endParaRPr lang="fr-CA" dirty="0"/>
          </a:p>
        </p:txBody>
      </p:sp>
      <p:pic>
        <p:nvPicPr>
          <p:cNvPr id="7" name="Espace réservé du contenu 6" descr="macro_tableau14-2_b.jpg"/>
          <p:cNvPicPr>
            <a:picLocks noGrp="1" noChangeAspect="1"/>
          </p:cNvPicPr>
          <p:nvPr>
            <p:ph sz="quarter" idx="12"/>
          </p:nvPr>
        </p:nvPicPr>
        <p:blipFill>
          <a:blip r:embed="rId2"/>
          <a:srcRect l="-36378" r="-36378"/>
          <a:stretch>
            <a:fillRect/>
          </a:stretch>
        </p:blipFill>
        <p:spPr>
          <a:xfrm>
            <a:off x="149247" y="1524000"/>
            <a:ext cx="8994753" cy="4648200"/>
          </a:xfrm>
        </p:spPr>
      </p:pic>
    </p:spTree>
    <p:extLst>
      <p:ext uri="{BB962C8B-B14F-4D97-AF65-F5344CB8AC3E}">
        <p14:creationId xmlns:p14="http://schemas.microsoft.com/office/powerpoint/2010/main" val="42380126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CA" dirty="0" smtClean="0"/>
              <a:t>Introduction</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a:t>
            </a:fld>
            <a:endParaRPr lang="fr-CA" dirty="0"/>
          </a:p>
        </p:txBody>
      </p:sp>
      <p:sp>
        <p:nvSpPr>
          <p:cNvPr id="7" name="Espace réservé du contenu 6"/>
          <p:cNvSpPr>
            <a:spLocks noGrp="1"/>
          </p:cNvSpPr>
          <p:nvPr>
            <p:ph sz="quarter" idx="12"/>
          </p:nvPr>
        </p:nvSpPr>
        <p:spPr/>
        <p:txBody>
          <a:bodyPr/>
          <a:lstStyle/>
          <a:p>
            <a:pPr lvl="1"/>
            <a:r>
              <a:rPr lang="fr-CA" dirty="0"/>
              <a:t>L’activité économique fluctue d’une année à </a:t>
            </a:r>
            <a:r>
              <a:rPr lang="fr-CA" dirty="0" smtClean="0"/>
              <a:t>l’autre </a:t>
            </a:r>
            <a:r>
              <a:rPr lang="fr-CA" dirty="0"/>
              <a:t>et une croissance connaît parfois des ratés.</a:t>
            </a:r>
          </a:p>
          <a:p>
            <a:pPr lvl="1"/>
            <a:r>
              <a:rPr lang="fr-CA" b="1" dirty="0"/>
              <a:t>Récession </a:t>
            </a:r>
            <a:r>
              <a:rPr lang="fr-CA" dirty="0"/>
              <a:t>: </a:t>
            </a:r>
            <a:r>
              <a:rPr lang="fr-CA" dirty="0" smtClean="0"/>
              <a:t>Période pendant </a:t>
            </a:r>
            <a:r>
              <a:rPr lang="fr-CA" dirty="0"/>
              <a:t>laquelle le PIB réel </a:t>
            </a:r>
            <a:r>
              <a:rPr lang="fr-CA" dirty="0" smtClean="0"/>
              <a:t>diminue.</a:t>
            </a:r>
            <a:endParaRPr lang="fr-CA" dirty="0"/>
          </a:p>
          <a:p>
            <a:pPr lvl="1"/>
            <a:r>
              <a:rPr lang="fr-CA" b="1" dirty="0"/>
              <a:t>Dépression</a:t>
            </a:r>
            <a:r>
              <a:rPr lang="fr-CA" dirty="0"/>
              <a:t> : </a:t>
            </a:r>
            <a:r>
              <a:rPr lang="fr-CA" dirty="0" smtClean="0"/>
              <a:t>Récession </a:t>
            </a:r>
            <a:r>
              <a:rPr lang="fr-CA" dirty="0"/>
              <a:t>particulièrement grave. </a:t>
            </a:r>
          </a:p>
        </p:txBody>
      </p:sp>
      <p:sp>
        <p:nvSpPr>
          <p:cNvPr id="5" name="Espace réservé du texte 4"/>
          <p:cNvSpPr>
            <a:spLocks noGrp="1"/>
          </p:cNvSpPr>
          <p:nvPr>
            <p:ph type="body" sz="quarter" idx="13"/>
          </p:nvPr>
        </p:nvSpPr>
        <p:spPr/>
        <p:txBody>
          <a:bodyPr/>
          <a:lstStyle/>
          <a:p>
            <a:r>
              <a:rPr lang="fr-CA" dirty="0" smtClean="0"/>
              <a:t>14</a:t>
            </a:r>
            <a:endParaRPr lang="fr-CA" dirty="0"/>
          </a:p>
        </p:txBody>
      </p:sp>
    </p:spTree>
    <p:extLst>
      <p:ext uri="{BB962C8B-B14F-4D97-AF65-F5344CB8AC3E}">
        <p14:creationId xmlns:p14="http://schemas.microsoft.com/office/powerpoint/2010/main" val="22777853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deux causes</a:t>
            </a:r>
            <a:r>
              <a:rPr lang="fr-CA" dirty="0" smtClean="0"/>
              <a:t> </a:t>
            </a:r>
            <a:br>
              <a:rPr lang="fr-CA" dirty="0" smtClean="0"/>
            </a:br>
            <a:r>
              <a:rPr lang="fr-CA" dirty="0" smtClean="0"/>
              <a:t>des </a:t>
            </a:r>
            <a:r>
              <a:rPr lang="fr-CA" dirty="0"/>
              <a:t>fluctuations économiques</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30</a:t>
            </a:fld>
            <a:endParaRPr lang="fr-CA" dirty="0"/>
          </a:p>
        </p:txBody>
      </p:sp>
      <p:sp>
        <p:nvSpPr>
          <p:cNvPr id="6" name="Espace réservé du contenu 5"/>
          <p:cNvSpPr>
            <a:spLocks noGrp="1"/>
          </p:cNvSpPr>
          <p:nvPr>
            <p:ph sz="quarter" idx="12"/>
          </p:nvPr>
        </p:nvSpPr>
        <p:spPr/>
        <p:txBody>
          <a:bodyPr/>
          <a:lstStyle/>
          <a:p>
            <a:pPr lvl="1"/>
            <a:r>
              <a:rPr lang="fr-CA" dirty="0" smtClean="0"/>
              <a:t>Le modèle de l’offre et de la demande agrégées nous donne les outils de base pour analyser les fluctuations économiques.</a:t>
            </a:r>
          </a:p>
        </p:txBody>
      </p:sp>
    </p:spTree>
    <p:extLst>
      <p:ext uri="{BB962C8B-B14F-4D97-AF65-F5344CB8AC3E}">
        <p14:creationId xmlns:p14="http://schemas.microsoft.com/office/powerpoint/2010/main" val="24972158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Figure </a:t>
            </a:r>
            <a:r>
              <a:rPr lang="fr-CA" sz="2600" dirty="0" smtClean="0"/>
              <a:t>14.8 </a:t>
            </a:r>
            <a:r>
              <a:rPr lang="fr-CA" sz="2600" dirty="0"/>
              <a:t>: L’équilibre à long terme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31</a:t>
            </a:fld>
            <a:endParaRPr lang="fr-CA" dirty="0"/>
          </a:p>
        </p:txBody>
      </p:sp>
      <p:pic>
        <p:nvPicPr>
          <p:cNvPr id="7" name="Espace réservé du contenu 6" descr="macro_figure14-8.jpg"/>
          <p:cNvPicPr>
            <a:picLocks noGrp="1" noChangeAspect="1"/>
          </p:cNvPicPr>
          <p:nvPr>
            <p:ph sz="quarter" idx="12"/>
          </p:nvPr>
        </p:nvPicPr>
        <p:blipFill>
          <a:blip r:embed="rId2"/>
          <a:srcRect l="-16103" r="-16103"/>
          <a:stretch>
            <a:fillRect/>
          </a:stretch>
        </p:blipFill>
        <p:spPr>
          <a:xfrm>
            <a:off x="152400" y="1524001"/>
            <a:ext cx="8847298" cy="4572000"/>
          </a:xfrm>
        </p:spPr>
      </p:pic>
    </p:spTree>
    <p:extLst>
      <p:ext uri="{BB962C8B-B14F-4D97-AF65-F5344CB8AC3E}">
        <p14:creationId xmlns:p14="http://schemas.microsoft.com/office/powerpoint/2010/main" val="36063855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deux causes</a:t>
            </a:r>
            <a:r>
              <a:rPr lang="fr-CA" dirty="0" smtClean="0"/>
              <a:t> </a:t>
            </a:r>
            <a:br>
              <a:rPr lang="fr-CA" dirty="0" smtClean="0"/>
            </a:br>
            <a:r>
              <a:rPr lang="fr-CA" dirty="0" smtClean="0"/>
              <a:t>des </a:t>
            </a:r>
            <a:r>
              <a:rPr lang="fr-CA" dirty="0"/>
              <a:t>fluctuations </a:t>
            </a:r>
            <a:r>
              <a:rPr lang="fr-CA" dirty="0" smtClean="0"/>
              <a:t>économiques (suite)</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32</a:t>
            </a:fld>
            <a:endParaRPr lang="fr-CA" dirty="0"/>
          </a:p>
        </p:txBody>
      </p:sp>
      <p:sp>
        <p:nvSpPr>
          <p:cNvPr id="6" name="Espace réservé du contenu 5"/>
          <p:cNvSpPr>
            <a:spLocks noGrp="1"/>
          </p:cNvSpPr>
          <p:nvPr>
            <p:ph sz="quarter" idx="12"/>
          </p:nvPr>
        </p:nvSpPr>
        <p:spPr>
          <a:xfrm>
            <a:off x="110944" y="1643050"/>
            <a:ext cx="8804456" cy="4449775"/>
          </a:xfrm>
        </p:spPr>
        <p:txBody>
          <a:bodyPr/>
          <a:lstStyle/>
          <a:p>
            <a:r>
              <a:rPr lang="fr-CA" b="1" dirty="0"/>
              <a:t>Les conséquences d’un déplacement </a:t>
            </a:r>
            <a:br>
              <a:rPr lang="fr-CA" b="1" dirty="0"/>
            </a:br>
            <a:r>
              <a:rPr lang="fr-CA" b="1" dirty="0"/>
              <a:t>de la demande </a:t>
            </a:r>
            <a:r>
              <a:rPr lang="fr-CA" b="1" dirty="0" smtClean="0"/>
              <a:t>agrégée</a:t>
            </a:r>
          </a:p>
          <a:p>
            <a:pPr lvl="1">
              <a:buFont typeface="Arial"/>
              <a:buChar char="•"/>
            </a:pPr>
            <a:r>
              <a:rPr lang="fr-CA" dirty="0" smtClean="0"/>
              <a:t>À </a:t>
            </a:r>
            <a:r>
              <a:rPr lang="fr-CA" dirty="0"/>
              <a:t>court terme, les déplacements de la demande </a:t>
            </a:r>
            <a:br>
              <a:rPr lang="fr-CA" dirty="0"/>
            </a:br>
            <a:r>
              <a:rPr lang="fr-CA" dirty="0"/>
              <a:t>agrégée provoquent des fluctuations de la production </a:t>
            </a:r>
            <a:br>
              <a:rPr lang="fr-CA" dirty="0"/>
            </a:br>
            <a:r>
              <a:rPr lang="fr-CA" dirty="0"/>
              <a:t>de biens et de </a:t>
            </a:r>
            <a:r>
              <a:rPr lang="fr-CA" dirty="0" smtClean="0"/>
              <a:t>services.</a:t>
            </a:r>
          </a:p>
          <a:p>
            <a:pPr lvl="1">
              <a:buFont typeface="Arial"/>
              <a:buChar char="•"/>
            </a:pPr>
            <a:r>
              <a:rPr lang="fr-CA" dirty="0" smtClean="0"/>
              <a:t>À </a:t>
            </a:r>
            <a:r>
              <a:rPr lang="fr-CA" dirty="0"/>
              <a:t>long terme, les déplacements de la demande </a:t>
            </a:r>
            <a:br>
              <a:rPr lang="fr-CA" dirty="0"/>
            </a:br>
            <a:r>
              <a:rPr lang="fr-CA" dirty="0"/>
              <a:t>agrégée ont des conséquences sur le niveau des prix, mais non sur la </a:t>
            </a:r>
            <a:r>
              <a:rPr lang="fr-CA" dirty="0" smtClean="0"/>
              <a:t>production.</a:t>
            </a:r>
          </a:p>
          <a:p>
            <a:pPr lvl="1">
              <a:buFont typeface="Arial"/>
              <a:buChar char="•"/>
            </a:pPr>
            <a:r>
              <a:rPr lang="fr-CA" dirty="0" smtClean="0"/>
              <a:t>Les </a:t>
            </a:r>
            <a:r>
              <a:rPr lang="fr-CA" dirty="0"/>
              <a:t>autorités peuvent réduire la gravité des fluctuations macroéconomiques en influant sur la demande</a:t>
            </a:r>
            <a:r>
              <a:rPr lang="fr-CA" dirty="0" smtClean="0"/>
              <a:t> agrégée</a:t>
            </a:r>
            <a:r>
              <a:rPr lang="fr-CA" dirty="0"/>
              <a:t>. </a:t>
            </a:r>
          </a:p>
        </p:txBody>
      </p:sp>
    </p:spTree>
    <p:extLst>
      <p:ext uri="{BB962C8B-B14F-4D97-AF65-F5344CB8AC3E}">
        <p14:creationId xmlns:p14="http://schemas.microsoft.com/office/powerpoint/2010/main" val="38538483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Tableau 14.3 : Les quatre étapes de l’analyse </a:t>
            </a:r>
            <a:r>
              <a:rPr lang="fr-CA" sz="2600" dirty="0" smtClean="0"/>
              <a:t>des </a:t>
            </a:r>
            <a:r>
              <a:rPr lang="fr-CA" sz="2600" dirty="0"/>
              <a:t>chocs macroéconomiques</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33</a:t>
            </a:fld>
            <a:endParaRPr lang="fr-CA" dirty="0"/>
          </a:p>
        </p:txBody>
      </p:sp>
      <p:pic>
        <p:nvPicPr>
          <p:cNvPr id="7" name="Espace réservé du contenu 6" descr="macro_tableau14-3.jpg"/>
          <p:cNvPicPr>
            <a:picLocks noGrp="1" noChangeAspect="1"/>
          </p:cNvPicPr>
          <p:nvPr>
            <p:ph sz="quarter" idx="12"/>
          </p:nvPr>
        </p:nvPicPr>
        <p:blipFill>
          <a:blip r:embed="rId2"/>
          <a:srcRect t="-16664" b="-16664"/>
          <a:stretch>
            <a:fillRect/>
          </a:stretch>
        </p:blipFill>
        <p:spPr>
          <a:xfrm>
            <a:off x="304800" y="1600200"/>
            <a:ext cx="8610780" cy="4449775"/>
          </a:xfrm>
        </p:spPr>
      </p:pic>
    </p:spTree>
    <p:extLst>
      <p:ext uri="{BB962C8B-B14F-4D97-AF65-F5344CB8AC3E}">
        <p14:creationId xmlns:p14="http://schemas.microsoft.com/office/powerpoint/2010/main" val="34689440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Figure </a:t>
            </a:r>
            <a:r>
              <a:rPr lang="fr-CA" sz="2600" dirty="0" smtClean="0"/>
              <a:t>14.9 </a:t>
            </a:r>
            <a:r>
              <a:rPr lang="fr-CA" sz="2600" dirty="0"/>
              <a:t>:</a:t>
            </a:r>
            <a:r>
              <a:rPr lang="fr-CA" sz="2600" dirty="0" smtClean="0"/>
              <a:t> </a:t>
            </a:r>
            <a:br>
              <a:rPr lang="fr-CA" sz="2600" dirty="0" smtClean="0"/>
            </a:br>
            <a:r>
              <a:rPr lang="fr-CA" sz="2600" dirty="0" smtClean="0"/>
              <a:t>Une </a:t>
            </a:r>
            <a:r>
              <a:rPr lang="fr-CA" sz="2600" dirty="0"/>
              <a:t>contraction</a:t>
            </a:r>
            <a:r>
              <a:rPr lang="fr-CA" sz="2600" dirty="0" smtClean="0"/>
              <a:t> de </a:t>
            </a:r>
            <a:r>
              <a:rPr lang="fr-CA" sz="2600" dirty="0"/>
              <a:t>la demande agrégée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34</a:t>
            </a:fld>
            <a:endParaRPr lang="fr-CA" dirty="0"/>
          </a:p>
        </p:txBody>
      </p:sp>
      <p:pic>
        <p:nvPicPr>
          <p:cNvPr id="7" name="Espace réservé du contenu 6" descr="macro_figure14-9.jpg"/>
          <p:cNvPicPr>
            <a:picLocks noGrp="1" noChangeAspect="1"/>
          </p:cNvPicPr>
          <p:nvPr>
            <p:ph sz="quarter" idx="12"/>
          </p:nvPr>
        </p:nvPicPr>
        <p:blipFill>
          <a:blip r:embed="rId2"/>
          <a:srcRect l="-26736" r="-26736"/>
          <a:stretch>
            <a:fillRect/>
          </a:stretch>
        </p:blipFill>
        <p:spPr>
          <a:xfrm>
            <a:off x="0" y="1524000"/>
            <a:ext cx="8994753" cy="4648200"/>
          </a:xfrm>
        </p:spPr>
      </p:pic>
    </p:spTree>
    <p:extLst>
      <p:ext uri="{BB962C8B-B14F-4D97-AF65-F5344CB8AC3E}">
        <p14:creationId xmlns:p14="http://schemas.microsoft.com/office/powerpoint/2010/main" val="21839002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deux causes</a:t>
            </a:r>
            <a:r>
              <a:rPr lang="fr-CA" dirty="0" smtClean="0"/>
              <a:t> </a:t>
            </a:r>
            <a:br>
              <a:rPr lang="fr-CA" dirty="0" smtClean="0"/>
            </a:br>
            <a:r>
              <a:rPr lang="fr-CA" dirty="0" smtClean="0"/>
              <a:t>des </a:t>
            </a:r>
            <a:r>
              <a:rPr lang="fr-CA" dirty="0"/>
              <a:t>fluctuations </a:t>
            </a:r>
            <a:r>
              <a:rPr lang="fr-CA" dirty="0" smtClean="0"/>
              <a:t>économiques (suite)</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35</a:t>
            </a:fld>
            <a:endParaRPr lang="fr-CA" dirty="0"/>
          </a:p>
        </p:txBody>
      </p:sp>
      <p:sp>
        <p:nvSpPr>
          <p:cNvPr id="6" name="Espace réservé du contenu 5"/>
          <p:cNvSpPr>
            <a:spLocks noGrp="1"/>
          </p:cNvSpPr>
          <p:nvPr>
            <p:ph sz="quarter" idx="12"/>
          </p:nvPr>
        </p:nvSpPr>
        <p:spPr/>
        <p:txBody>
          <a:bodyPr/>
          <a:lstStyle/>
          <a:p>
            <a:r>
              <a:rPr lang="fr-CA" b="1" dirty="0"/>
              <a:t>Les conséquences d’un déplacement </a:t>
            </a:r>
            <a:br>
              <a:rPr lang="fr-CA" b="1" dirty="0"/>
            </a:br>
            <a:r>
              <a:rPr lang="fr-CA" b="1" dirty="0"/>
              <a:t>de </a:t>
            </a:r>
            <a:r>
              <a:rPr lang="fr-CA" b="1" dirty="0" smtClean="0"/>
              <a:t>l’offre agrégée</a:t>
            </a:r>
            <a:endParaRPr lang="fr-CA" b="1" dirty="0"/>
          </a:p>
          <a:p>
            <a:pPr lvl="1">
              <a:buFont typeface="Arial"/>
              <a:buChar char="•"/>
            </a:pPr>
            <a:r>
              <a:rPr lang="fr-CA" dirty="0" smtClean="0"/>
              <a:t>Les </a:t>
            </a:r>
            <a:r>
              <a:rPr lang="fr-CA" dirty="0"/>
              <a:t>déplacements de l’offre agrégée peuvent</a:t>
            </a:r>
            <a:r>
              <a:rPr lang="fr-CA" dirty="0" smtClean="0"/>
              <a:t>         causer une </a:t>
            </a:r>
            <a:r>
              <a:rPr lang="fr-CA" dirty="0"/>
              <a:t>stagflation, soit une récession combinée à une inflation.</a:t>
            </a:r>
            <a:r>
              <a:rPr lang="fr-CA" dirty="0" smtClean="0"/>
              <a:t> </a:t>
            </a:r>
          </a:p>
          <a:p>
            <a:pPr lvl="1">
              <a:buFont typeface="Arial"/>
              <a:buChar char="•"/>
            </a:pPr>
            <a:r>
              <a:rPr lang="fr-CA" dirty="0" smtClean="0"/>
              <a:t>Les </a:t>
            </a:r>
            <a:r>
              <a:rPr lang="fr-CA" dirty="0"/>
              <a:t>interventions du gouvernement sur la demande agrégée peuvent contrebalancer les effets néfastes</a:t>
            </a:r>
            <a:r>
              <a:rPr lang="fr-CA" dirty="0" smtClean="0"/>
              <a:t> sur </a:t>
            </a:r>
            <a:r>
              <a:rPr lang="fr-CA" dirty="0"/>
              <a:t>l’emploi, mais au prix d’une inflation plus</a:t>
            </a:r>
            <a:r>
              <a:rPr lang="fr-CA" dirty="0" smtClean="0"/>
              <a:t> importante</a:t>
            </a:r>
            <a:r>
              <a:rPr lang="fr-CA" dirty="0"/>
              <a:t>. </a:t>
            </a:r>
          </a:p>
        </p:txBody>
      </p:sp>
    </p:spTree>
    <p:extLst>
      <p:ext uri="{BB962C8B-B14F-4D97-AF65-F5344CB8AC3E}">
        <p14:creationId xmlns:p14="http://schemas.microsoft.com/office/powerpoint/2010/main" val="13515818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smtClean="0"/>
              <a:t>Figure 14.11 : Une diminution de l’offre agrégée à court terme</a:t>
            </a:r>
            <a:endParaRPr lang="fr-CA" sz="2600"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36</a:t>
            </a:fld>
            <a:endParaRPr lang="fr-CA" dirty="0"/>
          </a:p>
        </p:txBody>
      </p:sp>
      <p:pic>
        <p:nvPicPr>
          <p:cNvPr id="7" name="Espace réservé du contenu 6" descr="macro_figure14-11.jpg"/>
          <p:cNvPicPr>
            <a:picLocks noGrp="1" noChangeAspect="1"/>
          </p:cNvPicPr>
          <p:nvPr>
            <p:ph sz="quarter" idx="12"/>
          </p:nvPr>
        </p:nvPicPr>
        <p:blipFill>
          <a:blip r:embed="rId2"/>
          <a:srcRect l="-26509" r="-26509"/>
          <a:stretch>
            <a:fillRect/>
          </a:stretch>
        </p:blipFill>
        <p:spPr>
          <a:xfrm>
            <a:off x="152400" y="1524000"/>
            <a:ext cx="8847298" cy="4572000"/>
          </a:xfrm>
        </p:spPr>
      </p:pic>
    </p:spTree>
    <p:extLst>
      <p:ext uri="{BB962C8B-B14F-4D97-AF65-F5344CB8AC3E}">
        <p14:creationId xmlns:p14="http://schemas.microsoft.com/office/powerpoint/2010/main" val="9820412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smtClean="0"/>
              <a:t>Figure 14.12 </a:t>
            </a:r>
            <a:r>
              <a:rPr lang="fr-CA" sz="2600" dirty="0"/>
              <a:t>: </a:t>
            </a:r>
            <a:r>
              <a:rPr lang="fr-CA" sz="2600" dirty="0" smtClean="0"/>
              <a:t>L’accommodation </a:t>
            </a:r>
            <a:r>
              <a:rPr lang="fr-CA" sz="2600" dirty="0"/>
              <a:t>d’un choc négatif sur </a:t>
            </a:r>
            <a:r>
              <a:rPr lang="fr-CA" sz="2600" dirty="0" smtClean="0"/>
              <a:t>la courbe </a:t>
            </a:r>
            <a:r>
              <a:rPr lang="fr-CA" sz="2600" dirty="0"/>
              <a:t>d’offre agrégée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37</a:t>
            </a:fld>
            <a:endParaRPr lang="fr-CA" dirty="0"/>
          </a:p>
        </p:txBody>
      </p:sp>
      <p:pic>
        <p:nvPicPr>
          <p:cNvPr id="7" name="Espace réservé du contenu 6" descr="macro_figure14-12.jpg"/>
          <p:cNvPicPr>
            <a:picLocks noGrp="1" noChangeAspect="1"/>
          </p:cNvPicPr>
          <p:nvPr>
            <p:ph sz="quarter" idx="12"/>
          </p:nvPr>
        </p:nvPicPr>
        <p:blipFill>
          <a:blip r:embed="rId2"/>
          <a:srcRect l="-18818" r="-18818"/>
          <a:stretch>
            <a:fillRect/>
          </a:stretch>
        </p:blipFill>
        <p:spPr>
          <a:xfrm>
            <a:off x="76200" y="1523999"/>
            <a:ext cx="8915400" cy="4607193"/>
          </a:xfrm>
        </p:spPr>
      </p:pic>
    </p:spTree>
    <p:extLst>
      <p:ext uri="{BB962C8B-B14F-4D97-AF65-F5344CB8AC3E}">
        <p14:creationId xmlns:p14="http://schemas.microsoft.com/office/powerpoint/2010/main" val="4756626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smtClean="0"/>
              <a:t>Conclusion</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38</a:t>
            </a:fld>
            <a:endParaRPr lang="fr-CA" dirty="0"/>
          </a:p>
        </p:txBody>
      </p:sp>
      <p:sp>
        <p:nvSpPr>
          <p:cNvPr id="6" name="Espace réservé du contenu 5"/>
          <p:cNvSpPr>
            <a:spLocks noGrp="1"/>
          </p:cNvSpPr>
          <p:nvPr>
            <p:ph sz="quarter" idx="12"/>
          </p:nvPr>
        </p:nvSpPr>
        <p:spPr>
          <a:xfrm>
            <a:off x="110945" y="1643050"/>
            <a:ext cx="8637520" cy="4449775"/>
          </a:xfrm>
        </p:spPr>
        <p:txBody>
          <a:bodyPr/>
          <a:lstStyle/>
          <a:p>
            <a:pPr lvl="1"/>
            <a:r>
              <a:rPr lang="fr-CA" dirty="0" smtClean="0"/>
              <a:t>Ce chapitre avait deux objectifs : </a:t>
            </a:r>
          </a:p>
          <a:p>
            <a:pPr lvl="2"/>
            <a:r>
              <a:rPr lang="fr-CA" dirty="0" smtClean="0"/>
              <a:t>Présenter quelques données essentielles concernant       les fluctuations à court terme de l’économie.</a:t>
            </a:r>
          </a:p>
          <a:p>
            <a:pPr lvl="2"/>
            <a:r>
              <a:rPr lang="fr-CA" dirty="0" smtClean="0"/>
              <a:t>Proposer un modèle pour expliquer ces fluctuations, soit    le modèle de l’offre et de la demande agrégées. </a:t>
            </a:r>
          </a:p>
          <a:p>
            <a:pPr lvl="1"/>
            <a:r>
              <a:rPr lang="fr-CA" dirty="0" smtClean="0"/>
              <a:t>Dans les deux prochains chapitres, nous reviendrons    en détail sur chacun des éléments de ce modèle, afin   de mieux comprendre les raisons des fluctuations économiques et les interventions possibles                  des gouvernements.</a:t>
            </a:r>
          </a:p>
        </p:txBody>
      </p:sp>
    </p:spTree>
    <p:extLst>
      <p:ext uri="{BB962C8B-B14F-4D97-AF65-F5344CB8AC3E}">
        <p14:creationId xmlns:p14="http://schemas.microsoft.com/office/powerpoint/2010/main" val="18670125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trois principales </a:t>
            </a:r>
            <a:r>
              <a:rPr lang="fr-CA" dirty="0" smtClean="0"/>
              <a:t>caractéristiques </a:t>
            </a:r>
            <a:r>
              <a:rPr lang="fr-CA" dirty="0"/>
              <a:t>des fluctuations macroéconomiques</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4</a:t>
            </a:fld>
            <a:endParaRPr lang="fr-CA" dirty="0"/>
          </a:p>
        </p:txBody>
      </p:sp>
      <p:sp>
        <p:nvSpPr>
          <p:cNvPr id="6" name="Espace réservé du contenu 5"/>
          <p:cNvSpPr>
            <a:spLocks noGrp="1"/>
          </p:cNvSpPr>
          <p:nvPr>
            <p:ph sz="quarter" idx="12"/>
          </p:nvPr>
        </p:nvSpPr>
        <p:spPr/>
        <p:txBody>
          <a:bodyPr/>
          <a:lstStyle/>
          <a:p>
            <a:pPr lvl="1"/>
            <a:r>
              <a:rPr lang="fr-CA" dirty="0" smtClean="0"/>
              <a:t>Caractéristique n</a:t>
            </a:r>
            <a:r>
              <a:rPr lang="fr-CA" baseline="30000" dirty="0" smtClean="0"/>
              <a:t>o</a:t>
            </a:r>
            <a:r>
              <a:rPr lang="fr-CA" dirty="0" smtClean="0"/>
              <a:t> 1 : les fluctuations sont irrégulières    et imprévisibles.</a:t>
            </a:r>
          </a:p>
          <a:p>
            <a:pPr lvl="1"/>
            <a:r>
              <a:rPr lang="fr-CA" dirty="0" smtClean="0"/>
              <a:t>Caractéristique n</a:t>
            </a:r>
            <a:r>
              <a:rPr lang="fr-CA" baseline="30000" dirty="0" smtClean="0"/>
              <a:t>o</a:t>
            </a:r>
            <a:r>
              <a:rPr lang="fr-CA" dirty="0" smtClean="0"/>
              <a:t> 2 : la plupart des variables macroéconomiques fluctuent de concert.</a:t>
            </a:r>
          </a:p>
          <a:p>
            <a:pPr lvl="1"/>
            <a:r>
              <a:rPr lang="fr-CA" dirty="0" smtClean="0"/>
              <a:t>Caractéristique n</a:t>
            </a:r>
            <a:r>
              <a:rPr lang="fr-CA" baseline="30000" dirty="0" smtClean="0"/>
              <a:t>o</a:t>
            </a:r>
            <a:r>
              <a:rPr lang="fr-CA" dirty="0" smtClean="0"/>
              <a:t> 3 : lorsque la production diminue, </a:t>
            </a:r>
            <a:br>
              <a:rPr lang="fr-CA" dirty="0" smtClean="0"/>
            </a:br>
            <a:r>
              <a:rPr lang="fr-CA" dirty="0" smtClean="0"/>
              <a:t>le chômage augmente.</a:t>
            </a:r>
          </a:p>
          <a:p>
            <a:pPr lvl="1">
              <a:buNone/>
            </a:pPr>
            <a:endParaRPr lang="fr-CA" sz="2300"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4" y="199767"/>
            <a:ext cx="6981845" cy="1157531"/>
          </a:xfrm>
        </p:spPr>
        <p:txBody>
          <a:bodyPr/>
          <a:lstStyle/>
          <a:p>
            <a:r>
              <a:rPr lang="fr-CA" sz="2600" dirty="0"/>
              <a:t>Figure 14.1 : Les fluctuations économiques à court terme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5</a:t>
            </a:fld>
            <a:endParaRPr lang="fr-CA" dirty="0"/>
          </a:p>
        </p:txBody>
      </p:sp>
      <p:sp>
        <p:nvSpPr>
          <p:cNvPr id="6" name="Espace réservé du contenu 5"/>
          <p:cNvSpPr>
            <a:spLocks noGrp="1"/>
          </p:cNvSpPr>
          <p:nvPr>
            <p:ph sz="quarter" idx="12"/>
          </p:nvPr>
        </p:nvSpPr>
        <p:spPr/>
        <p:txBody>
          <a:bodyPr/>
          <a:lstStyle/>
          <a:p>
            <a:r>
              <a:rPr lang="fr-CA" sz="2300" b="1" dirty="0" smtClean="0"/>
              <a:t>a) PIB réel</a:t>
            </a:r>
            <a:endParaRPr lang="fr-CA" sz="2300" b="1" dirty="0"/>
          </a:p>
        </p:txBody>
      </p:sp>
      <p:pic>
        <p:nvPicPr>
          <p:cNvPr id="7" name="Image 6" descr="macro_figure14-1_a.jpg"/>
          <p:cNvPicPr>
            <a:picLocks noChangeAspect="1"/>
          </p:cNvPicPr>
          <p:nvPr/>
        </p:nvPicPr>
        <p:blipFill>
          <a:blip r:embed="rId2"/>
          <a:stretch>
            <a:fillRect/>
          </a:stretch>
        </p:blipFill>
        <p:spPr>
          <a:xfrm>
            <a:off x="1905000" y="2057400"/>
            <a:ext cx="5410200" cy="4080006"/>
          </a:xfrm>
          <a:prstGeom prst="rect">
            <a:avLst/>
          </a:prstGeom>
        </p:spPr>
      </p:pic>
    </p:spTree>
    <p:extLst>
      <p:ext uri="{BB962C8B-B14F-4D97-AF65-F5344CB8AC3E}">
        <p14:creationId xmlns:p14="http://schemas.microsoft.com/office/powerpoint/2010/main" val="25604588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4" y="199767"/>
            <a:ext cx="7058045" cy="1157531"/>
          </a:xfrm>
        </p:spPr>
        <p:txBody>
          <a:bodyPr/>
          <a:lstStyle/>
          <a:p>
            <a:r>
              <a:rPr lang="fr-CA" sz="2600" dirty="0"/>
              <a:t>Figure 14.1 : Les fluctuations économiques à court </a:t>
            </a:r>
            <a:r>
              <a:rPr lang="fr-CA" sz="2600" dirty="0" smtClean="0"/>
              <a:t>terme (suite)</a:t>
            </a:r>
            <a:endParaRPr lang="fr-CA" sz="2600"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6</a:t>
            </a:fld>
            <a:endParaRPr lang="fr-CA" dirty="0"/>
          </a:p>
        </p:txBody>
      </p:sp>
      <p:sp>
        <p:nvSpPr>
          <p:cNvPr id="6" name="Espace réservé du contenu 5"/>
          <p:cNvSpPr>
            <a:spLocks noGrp="1"/>
          </p:cNvSpPr>
          <p:nvPr>
            <p:ph sz="quarter" idx="12"/>
          </p:nvPr>
        </p:nvSpPr>
        <p:spPr/>
        <p:txBody>
          <a:bodyPr/>
          <a:lstStyle/>
          <a:p>
            <a:r>
              <a:rPr lang="fr-CA" sz="2300" b="1" dirty="0" smtClean="0"/>
              <a:t>b) Dépenses d’investissement</a:t>
            </a:r>
            <a:endParaRPr lang="fr-CA" sz="2300" b="1" dirty="0"/>
          </a:p>
        </p:txBody>
      </p:sp>
      <p:pic>
        <p:nvPicPr>
          <p:cNvPr id="7" name="Image 6" descr="macro_figure14-1_b.jpg"/>
          <p:cNvPicPr>
            <a:picLocks noChangeAspect="1"/>
          </p:cNvPicPr>
          <p:nvPr/>
        </p:nvPicPr>
        <p:blipFill>
          <a:blip r:embed="rId2"/>
          <a:stretch>
            <a:fillRect/>
          </a:stretch>
        </p:blipFill>
        <p:spPr>
          <a:xfrm>
            <a:off x="2133600" y="2057400"/>
            <a:ext cx="5181600" cy="4123690"/>
          </a:xfrm>
          <a:prstGeom prst="rect">
            <a:avLst/>
          </a:prstGeom>
        </p:spPr>
      </p:pic>
    </p:spTree>
    <p:extLst>
      <p:ext uri="{BB962C8B-B14F-4D97-AF65-F5344CB8AC3E}">
        <p14:creationId xmlns:p14="http://schemas.microsoft.com/office/powerpoint/2010/main" val="35267292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4" y="199767"/>
            <a:ext cx="7058045" cy="1157531"/>
          </a:xfrm>
        </p:spPr>
        <p:txBody>
          <a:bodyPr/>
          <a:lstStyle/>
          <a:p>
            <a:r>
              <a:rPr lang="fr-CA" sz="2600" dirty="0"/>
              <a:t>Figure 14.1 : Les fluctuations économiques à court </a:t>
            </a:r>
            <a:r>
              <a:rPr lang="fr-CA" sz="2600" dirty="0" smtClean="0"/>
              <a:t>terme (suite)</a:t>
            </a:r>
            <a:endParaRPr lang="fr-CA" sz="2600"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7</a:t>
            </a:fld>
            <a:endParaRPr lang="fr-CA" dirty="0"/>
          </a:p>
        </p:txBody>
      </p:sp>
      <p:sp>
        <p:nvSpPr>
          <p:cNvPr id="6" name="Espace réservé du contenu 5"/>
          <p:cNvSpPr>
            <a:spLocks noGrp="1"/>
          </p:cNvSpPr>
          <p:nvPr>
            <p:ph sz="quarter" idx="12"/>
          </p:nvPr>
        </p:nvSpPr>
        <p:spPr/>
        <p:txBody>
          <a:bodyPr/>
          <a:lstStyle/>
          <a:p>
            <a:r>
              <a:rPr lang="fr-CA" sz="2300" b="1" dirty="0" smtClean="0"/>
              <a:t>c) Taux de chômage</a:t>
            </a:r>
            <a:endParaRPr lang="fr-CA" sz="2300" b="1" dirty="0"/>
          </a:p>
        </p:txBody>
      </p:sp>
      <p:pic>
        <p:nvPicPr>
          <p:cNvPr id="7" name="Image 6" descr="macro_figure14-1_c.jpg"/>
          <p:cNvPicPr>
            <a:picLocks noChangeAspect="1"/>
          </p:cNvPicPr>
          <p:nvPr/>
        </p:nvPicPr>
        <p:blipFill>
          <a:blip r:embed="rId2"/>
          <a:stretch>
            <a:fillRect/>
          </a:stretch>
        </p:blipFill>
        <p:spPr>
          <a:xfrm>
            <a:off x="2438400" y="2057400"/>
            <a:ext cx="4495800" cy="4108231"/>
          </a:xfrm>
          <a:prstGeom prst="rect">
            <a:avLst/>
          </a:prstGeom>
        </p:spPr>
      </p:pic>
    </p:spTree>
    <p:extLst>
      <p:ext uri="{BB962C8B-B14F-4D97-AF65-F5344CB8AC3E}">
        <p14:creationId xmlns:p14="http://schemas.microsoft.com/office/powerpoint/2010/main" val="35267292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causes des fluctuations économiques à court terme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8</a:t>
            </a:fld>
            <a:endParaRPr lang="fr-CA" dirty="0"/>
          </a:p>
        </p:txBody>
      </p:sp>
      <p:sp>
        <p:nvSpPr>
          <p:cNvPr id="6" name="Espace réservé du contenu 5"/>
          <p:cNvSpPr>
            <a:spLocks noGrp="1"/>
          </p:cNvSpPr>
          <p:nvPr>
            <p:ph sz="quarter" idx="12"/>
          </p:nvPr>
        </p:nvSpPr>
        <p:spPr>
          <a:xfrm>
            <a:off x="152400" y="1524000"/>
            <a:ext cx="8728255" cy="4449775"/>
          </a:xfrm>
        </p:spPr>
        <p:txBody>
          <a:bodyPr/>
          <a:lstStyle/>
          <a:p>
            <a:r>
              <a:rPr lang="fr-CA" b="1" dirty="0"/>
              <a:t>La réalité des fluctuations à court terme</a:t>
            </a:r>
            <a:endParaRPr lang="fr-CA" b="1" dirty="0" smtClean="0"/>
          </a:p>
          <a:p>
            <a:pPr lvl="1"/>
            <a:r>
              <a:rPr lang="fr-CA" dirty="0" smtClean="0"/>
              <a:t>La plupart des économistes pensent que la théorie classique décrit bien l’économie à long terme, mais pas   à court terme.</a:t>
            </a:r>
          </a:p>
          <a:p>
            <a:pPr lvl="1"/>
            <a:r>
              <a:rPr lang="fr-CA" dirty="0" smtClean="0"/>
              <a:t>Les variations de l’offre de monnaie ont une répercussion sur les prix et les autres variables nominales, sans influer sur le PIB réel, le chômage ou les autres variables réelles.</a:t>
            </a:r>
          </a:p>
          <a:p>
            <a:pPr lvl="1"/>
            <a:r>
              <a:rPr lang="fr-CA" dirty="0" smtClean="0"/>
              <a:t>L’hypothèse de la neutralité monétaire ne convient plus lorsqu’il s’agit d’examiner les fluctuations économiques d’une année à l’autre.</a:t>
            </a:r>
          </a:p>
        </p:txBody>
      </p:sp>
    </p:spTree>
    <p:extLst>
      <p:ext uri="{BB962C8B-B14F-4D97-AF65-F5344CB8AC3E}">
        <p14:creationId xmlns:p14="http://schemas.microsoft.com/office/powerpoint/2010/main" val="3603184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causes des fluctuations économiques à court </a:t>
            </a:r>
            <a:r>
              <a:rPr lang="fr-CA" dirty="0" smtClean="0"/>
              <a:t>terme (suite)</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9</a:t>
            </a:fld>
            <a:endParaRPr lang="fr-CA" dirty="0"/>
          </a:p>
        </p:txBody>
      </p:sp>
      <p:sp>
        <p:nvSpPr>
          <p:cNvPr id="6" name="Espace réservé du contenu 5"/>
          <p:cNvSpPr>
            <a:spLocks noGrp="1"/>
          </p:cNvSpPr>
          <p:nvPr>
            <p:ph sz="quarter" idx="12"/>
          </p:nvPr>
        </p:nvSpPr>
        <p:spPr/>
        <p:txBody>
          <a:bodyPr/>
          <a:lstStyle/>
          <a:p>
            <a:r>
              <a:rPr lang="fr-CA" b="1" dirty="0"/>
              <a:t>Le modèle de la demande agrégée et</a:t>
            </a:r>
            <a:r>
              <a:rPr lang="fr-CA" b="1" dirty="0" smtClean="0"/>
              <a:t>                          de </a:t>
            </a:r>
            <a:r>
              <a:rPr lang="fr-CA" b="1" dirty="0"/>
              <a:t>l’offre agrégée</a:t>
            </a:r>
            <a:endParaRPr lang="fr-CA" b="1" dirty="0" smtClean="0"/>
          </a:p>
          <a:p>
            <a:pPr lvl="1"/>
            <a:r>
              <a:rPr lang="fr-CA" dirty="0" smtClean="0"/>
              <a:t>Ce modèle permet d’expliquer le comportement de   deux variables : </a:t>
            </a:r>
          </a:p>
          <a:p>
            <a:pPr lvl="2"/>
            <a:r>
              <a:rPr lang="fr-CA" dirty="0" smtClean="0"/>
              <a:t>La production des biens et des services dans l’économie, mesurée par le PIB réel.</a:t>
            </a:r>
          </a:p>
          <a:p>
            <a:pPr lvl="2"/>
            <a:r>
              <a:rPr lang="fr-CA" dirty="0" smtClean="0"/>
              <a:t>Le niveau général des prix, selon le déflateur du PIB. </a:t>
            </a:r>
          </a:p>
          <a:p>
            <a:pPr marL="457200" indent="-457200"/>
            <a:endParaRPr lang="fr-CA" sz="2500" dirty="0" smtClean="0"/>
          </a:p>
        </p:txBody>
      </p:sp>
    </p:spTree>
    <p:extLst>
      <p:ext uri="{BB962C8B-B14F-4D97-AF65-F5344CB8AC3E}">
        <p14:creationId xmlns:p14="http://schemas.microsoft.com/office/powerpoint/2010/main" val="2717694056"/>
      </p:ext>
    </p:extLst>
  </p:cSld>
  <p:clrMapOvr>
    <a:masterClrMapping/>
  </p:clrMapOvr>
  <p:timing>
    <p:tnLst>
      <p:par>
        <p:cTn id="1" dur="indefinite" restart="never" nodeType="tmRoot"/>
      </p:par>
    </p:tnLst>
  </p:timing>
</p:sld>
</file>

<file path=ppt/theme/theme1.xml><?xml version="1.0" encoding="utf-8"?>
<a:theme xmlns:a="http://schemas.openxmlformats.org/drawingml/2006/main" name="Conception personnalisée">
  <a:themeElements>
    <a:clrScheme name="Marketing">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D87A1"/>
      </a:hlink>
      <a:folHlink>
        <a:srgbClr val="8EABB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9532</TotalTime>
  <Words>1077</Words>
  <Application>Microsoft Macintosh PowerPoint</Application>
  <PresentationFormat>On-screen Show (4:3)</PresentationFormat>
  <Paragraphs>141</Paragraphs>
  <Slides>38</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7" baseType="lpstr">
      <vt:lpstr>MS PGothic</vt:lpstr>
      <vt:lpstr>Osaka</vt:lpstr>
      <vt:lpstr>Arial Unicode MS</vt:lpstr>
      <vt:lpstr>Wingdings</vt:lpstr>
      <vt:lpstr>Arial</vt:lpstr>
      <vt:lpstr>BlissMedium</vt:lpstr>
      <vt:lpstr>Formata-Medium</vt:lpstr>
      <vt:lpstr>Conception personnalisée</vt:lpstr>
      <vt:lpstr>Équation</vt:lpstr>
      <vt:lpstr>PowerPoint Presentation</vt:lpstr>
      <vt:lpstr>Partie 6 : Les fluctuations économiques à court terme</vt:lpstr>
      <vt:lpstr>Introduction</vt:lpstr>
      <vt:lpstr>Les trois principales caractéristiques des fluctuations macroéconomiques</vt:lpstr>
      <vt:lpstr>Figure 14.1 : Les fluctuations économiques à court terme</vt:lpstr>
      <vt:lpstr>Figure 14.1 : Les fluctuations économiques à court terme (suite)</vt:lpstr>
      <vt:lpstr>Figure 14.1 : Les fluctuations économiques à court terme (suite)</vt:lpstr>
      <vt:lpstr>Les causes des fluctuations économiques à court terme</vt:lpstr>
      <vt:lpstr>Les causes des fluctuations économiques à court terme (suite)</vt:lpstr>
      <vt:lpstr>Les causes des fluctuations économiques à court terme (suite)</vt:lpstr>
      <vt:lpstr>Les causes des fluctuations économiques à court terme (suite)</vt:lpstr>
      <vt:lpstr>Figure 14.2 : La demande agrégée et  l’offre agrégée</vt:lpstr>
      <vt:lpstr>La courbe de demande agrégée</vt:lpstr>
      <vt:lpstr>La courbe de demande agrégée (suite)</vt:lpstr>
      <vt:lpstr>Figure 14.3 :  La courbe de demande agrégée</vt:lpstr>
      <vt:lpstr>La courbe de demande agrégée (suite)</vt:lpstr>
      <vt:lpstr>Tableau 14.1 : La courbe de demande agrégée : un résumé</vt:lpstr>
      <vt:lpstr>Tableau 14.1 : La courbe de demande agrégée : un résumé (suite)</vt:lpstr>
      <vt:lpstr>La courbe d’offre agrégée</vt:lpstr>
      <vt:lpstr>La courbe d’offre agrégée (suite)</vt:lpstr>
      <vt:lpstr>Figure 14.5 : La courbe d’offre agrégée  à long terme</vt:lpstr>
      <vt:lpstr>La courbe d’offre agrégée (suite)</vt:lpstr>
      <vt:lpstr>La courbe d’offre agrégée (suite)</vt:lpstr>
      <vt:lpstr>Figure 14.6 : La croissance et l’inflation       à long terme selon le modèle de l’offre et de   la demande agrégées</vt:lpstr>
      <vt:lpstr>La courbe d’offre agrégée (suite)</vt:lpstr>
      <vt:lpstr>Figure 14.7 : La courbe d’offre agrégée  à court terme</vt:lpstr>
      <vt:lpstr>La courbe d’offre agrégée (suite)</vt:lpstr>
      <vt:lpstr>Tableau 14.2 : La courbe d’offre agrégée  à court terme : un résumé</vt:lpstr>
      <vt:lpstr>Tableau 14.2 : La courbe d’offre agrégée  à court terme : un résumé (suite)</vt:lpstr>
      <vt:lpstr>Les deux causes  des fluctuations économiques</vt:lpstr>
      <vt:lpstr>Figure 14.8 : L’équilibre à long terme</vt:lpstr>
      <vt:lpstr>Les deux causes  des fluctuations économiques (suite)</vt:lpstr>
      <vt:lpstr>Tableau 14.3 : Les quatre étapes de l’analyse des chocs macroéconomiques</vt:lpstr>
      <vt:lpstr>Figure 14.9 :  Une contraction de la demande agrégée</vt:lpstr>
      <vt:lpstr>Les deux causes  des fluctuations économiques (suite)</vt:lpstr>
      <vt:lpstr>Figure 14.11 : Une diminution de l’offre agrégée à court terme</vt:lpstr>
      <vt:lpstr>Figure 14.12 : L’accommodation d’un choc négatif sur la courbe d’offre agrégée</vt:lpstr>
      <vt:lpstr>Conclusion</vt:lpstr>
    </vt:vector>
  </TitlesOfParts>
  <Company>Cheneliere-Education</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Potter Nouvelle génération</dc:title>
  <dc:creator>Maria Sheink</dc:creator>
  <cp:lastModifiedBy>Microsoft Office User</cp:lastModifiedBy>
  <cp:revision>992</cp:revision>
  <cp:lastPrinted>2010-03-09T15:24:54Z</cp:lastPrinted>
  <dcterms:created xsi:type="dcterms:W3CDTF">2014-05-22T00:59:18Z</dcterms:created>
  <dcterms:modified xsi:type="dcterms:W3CDTF">2017-04-03T21:08:11Z</dcterms:modified>
</cp:coreProperties>
</file>